
<file path=[Content_Types].xml><?xml version="1.0" encoding="utf-8"?>
<Types xmlns="http://schemas.openxmlformats.org/package/2006/content-types"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797675" cy="9926638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2145"/>
    <a:srgbClr val="BC945A"/>
    <a:srgbClr val="691B4F"/>
    <a:srgbClr val="DEC9A2"/>
    <a:srgbClr val="6E152E"/>
    <a:srgbClr val="691B31"/>
    <a:srgbClr val="404040"/>
    <a:srgbClr val="245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59"/>
    <p:restoredTop sz="95405" autoAdjust="0"/>
  </p:normalViewPr>
  <p:slideViewPr>
    <p:cSldViewPr snapToGrid="0" snapToObjects="1">
      <p:cViewPr varScale="1">
        <p:scale>
          <a:sx n="92" d="100"/>
          <a:sy n="92" d="100"/>
        </p:scale>
        <p:origin x="972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7725C1-0AB7-B540-9156-6FEEA751B91C}" type="datetimeFigureOut">
              <a:rPr lang="es-ES_tradnl" smtClean="0"/>
              <a:t>29/07/2019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_tradnl" smtClean="0"/>
              <a:t>Haga clic para modificar los estilos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4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B236375-CD50-A748-85E9-26CEE04DC37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1469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29/07/2019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24473" y="3343609"/>
            <a:ext cx="5029200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072021"/>
            <a:ext cx="9144000" cy="94681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452563" y="3606800"/>
            <a:ext cx="9215437" cy="1144588"/>
          </a:xfrm>
        </p:spPr>
        <p:txBody>
          <a:bodyPr/>
          <a:lstStyle>
            <a:lvl1pPr marL="0" indent="0" algn="ctr">
              <a:buNone/>
              <a:defRPr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1597" y="5339354"/>
            <a:ext cx="2540079" cy="79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96B0B0-52A6-6C41-A530-1440610A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80BC0CB-2C47-194B-B1F8-75F083E3F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21653"/>
            <a:ext cx="10515600" cy="4255310"/>
          </a:xfrm>
        </p:spPr>
        <p:txBody>
          <a:bodyPr vert="eaVert"/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15AD14C-2138-6F4F-B03D-F9ED9A34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29/07/2019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33128441-9A13-2B4D-81D4-40E3DD80F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2F6E4CD-0587-474C-88E0-76CAAC925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38200" y="1806170"/>
            <a:ext cx="10512000" cy="0"/>
          </a:xfrm>
          <a:prstGeom prst="line">
            <a:avLst/>
          </a:prstGeom>
          <a:ln w="19050">
            <a:solidFill>
              <a:srgbClr val="BC94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9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FE01591-7198-0F4D-9D55-9B4123616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29/07/2019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87B0F64-10CB-1B4E-A94E-BA986C03A9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424527-C05A-DB4D-84EE-018127D9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91B4F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30392" y="4868563"/>
            <a:ext cx="1357954" cy="13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597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24473" y="1812852"/>
            <a:ext cx="7829327" cy="1325563"/>
          </a:xfrm>
        </p:spPr>
        <p:txBody>
          <a:bodyPr/>
          <a:lstStyle>
            <a:lvl1pPr algn="l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 smtClean="0"/>
              <a:t>LOREM IPSUM</a:t>
            </a:r>
            <a:br>
              <a:rPr lang="es-ES" dirty="0" smtClean="0"/>
            </a:br>
            <a:r>
              <a:rPr lang="es-ES" dirty="0" smtClean="0"/>
              <a:t>LOREM IPSUM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29/07/2019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524473" y="3343609"/>
            <a:ext cx="8667527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05634A7-9004-D440-86C3-4AB48AA77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84706"/>
            <a:ext cx="10515600" cy="2852737"/>
          </a:xfrm>
        </p:spPr>
        <p:txBody>
          <a:bodyPr anchor="b"/>
          <a:lstStyle>
            <a:lvl1pPr>
              <a:defRPr sz="6000" b="0" i="0">
                <a:latin typeface="Montserrat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13C5C9E-DB6F-504B-93BB-66CF3497A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64431"/>
            <a:ext cx="10515600" cy="1500187"/>
          </a:xfr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29/07/2019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22343"/>
            <a:ext cx="3646251" cy="4054619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3830" y="2122343"/>
            <a:ext cx="6489970" cy="4054619"/>
          </a:xfr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29/07/2019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xmlns="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366713"/>
            <a:ext cx="257695" cy="1576243"/>
          </a:xfrm>
          <a:prstGeom prst="rect">
            <a:avLst/>
          </a:prstGeom>
          <a:solidFill>
            <a:srgbClr val="DEC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6713"/>
            <a:ext cx="3646251" cy="1576243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rgbClr val="691B4F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>
                <a:solidFill>
                  <a:srgbClr val="691B4F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sz="4000" b="0" i="0">
                <a:latin typeface="Montserrat Medium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 smtClean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latin typeface="Montserrat Medium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/>
              <a:t>Editar los estilos de texto del patrón
Segundo nivel
Tercer nivel
Cuarto nivel
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29/07/2019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98408" y="2811857"/>
            <a:ext cx="10126721" cy="561931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91B4F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536380" y="3876851"/>
            <a:ext cx="7119240" cy="65881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691B4F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09117" y="5206314"/>
            <a:ext cx="1357954" cy="130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91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02F6A71-34EE-B34B-AFA7-18487432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29/07/2019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7A14938F-592E-C442-8304-19C2B2DC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47B6C953-D0A6-0944-AF6E-40BEA205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544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C2441508-0523-EB44-8782-98EE1226B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29/07/2019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Marcador de texto 3">
            <a:extLst>
              <a:ext uri="{FF2B5EF4-FFF2-40B4-BE49-F238E27FC236}">
                <a16:creationId xmlns:a16="http://schemas.microsoft.com/office/drawing/2014/main" xmlns="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272732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1076832"/>
            <a:ext cx="257695" cy="1576243"/>
          </a:xfrm>
          <a:prstGeom prst="rect">
            <a:avLst/>
          </a:prstGeom>
          <a:solidFill>
            <a:srgbClr val="DEC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>
              <a:solidFill>
                <a:srgbClr val="691B4F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595313" y="1076325"/>
            <a:ext cx="3932237" cy="1576388"/>
          </a:xfrm>
        </p:spPr>
        <p:txBody>
          <a:bodyPr/>
          <a:lstStyle>
            <a:lvl1pPr marL="0" indent="0">
              <a:buNone/>
              <a:defRPr>
                <a:solidFill>
                  <a:srgbClr val="691B4F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>
                <a:solidFill>
                  <a:srgbClr val="691B4F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FF210F0-7655-9348-979B-F10284E2F2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7BABA1EB-E234-F844-997D-E59CC62EA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5239" y="3721764"/>
            <a:ext cx="3932237" cy="2386936"/>
          </a:xfrm>
        </p:spPr>
        <p:txBody>
          <a:bodyPr/>
          <a:lstStyle>
            <a:lvl1pPr marL="0" indent="0">
              <a:buNone/>
              <a:defRPr sz="1600" b="0" i="0">
                <a:latin typeface="Montserrat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93BF44C-2FF4-B347-B721-2814E7461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29/07/2019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735DECE-B230-5F4B-97A7-EE46C22B8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E1DD807-9735-484F-B0A4-5F9D807F4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Rectangle 8"/>
          <p:cNvSpPr/>
          <p:nvPr userDrawn="1"/>
        </p:nvSpPr>
        <p:spPr>
          <a:xfrm>
            <a:off x="0" y="1076832"/>
            <a:ext cx="257695" cy="1576243"/>
          </a:xfrm>
          <a:prstGeom prst="rect">
            <a:avLst/>
          </a:prstGeom>
          <a:solidFill>
            <a:srgbClr val="DEC9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95313" y="1076325"/>
            <a:ext cx="4062145" cy="1576388"/>
          </a:xfrm>
        </p:spPr>
        <p:txBody>
          <a:bodyPr>
            <a:noAutofit/>
          </a:bodyPr>
          <a:lstStyle>
            <a:lvl1pPr marL="0" indent="0">
              <a:buNone/>
              <a:defRPr sz="4400">
                <a:solidFill>
                  <a:srgbClr val="691B4F"/>
                </a:solidFill>
                <a:latin typeface="Montserrat SemiBold" panose="00000700000000000000" pitchFamily="2" charset="0"/>
              </a:defRPr>
            </a:lvl1pPr>
            <a:lvl2pPr marL="0" indent="0">
              <a:buNone/>
              <a:defRPr sz="4000">
                <a:solidFill>
                  <a:srgbClr val="691B4F"/>
                </a:solidFill>
                <a:latin typeface="Montserrat Medium" panose="00000600000000000000" pitchFamily="2" charset="0"/>
              </a:defRPr>
            </a:lvl2pPr>
          </a:lstStyle>
          <a:p>
            <a:pPr lvl="0"/>
            <a:r>
              <a:rPr lang="en-US" dirty="0" smtClean="0"/>
              <a:t>Click to edit 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8244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F4499C0E-414B-4742-8F18-A0ECE1444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DA3AE6D4-0422-4248-B05D-55FE46C67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29/07/2019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958" y="407068"/>
            <a:ext cx="4383079" cy="67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C6E9AD5-350E-4FC7-BC29-0A27A19D53AF}"/>
              </a:ext>
            </a:extLst>
          </p:cNvPr>
          <p:cNvSpPr txBox="1">
            <a:spLocks/>
          </p:cNvSpPr>
          <p:nvPr/>
        </p:nvSpPr>
        <p:spPr>
          <a:xfrm>
            <a:off x="588394" y="427381"/>
            <a:ext cx="5762708" cy="5187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8E006C"/>
                </a:solidFill>
                <a:latin typeface="Tahoma"/>
              </a:rPr>
              <a:t>Cronología del Conflicto Zapatista</a:t>
            </a: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xmlns="" id="{B54E53CF-0A1D-468B-A4BC-ED73320B246D}"/>
              </a:ext>
            </a:extLst>
          </p:cNvPr>
          <p:cNvSpPr txBox="1">
            <a:spLocks/>
          </p:cNvSpPr>
          <p:nvPr/>
        </p:nvSpPr>
        <p:spPr>
          <a:xfrm>
            <a:off x="39686" y="1021242"/>
            <a:ext cx="2255760" cy="3705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El Levantamiento Armado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Marcador de texto 35">
            <a:extLst>
              <a:ext uri="{FF2B5EF4-FFF2-40B4-BE49-F238E27FC236}">
                <a16:creationId xmlns:a16="http://schemas.microsoft.com/office/drawing/2014/main" xmlns="" id="{01449542-B079-445F-BFDA-89C13405BDDA}"/>
              </a:ext>
            </a:extLst>
          </p:cNvPr>
          <p:cNvSpPr txBox="1">
            <a:spLocks/>
          </p:cNvSpPr>
          <p:nvPr/>
        </p:nvSpPr>
        <p:spPr>
          <a:xfrm>
            <a:off x="183728" y="4160574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E006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1994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283499" y="4862896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1° Enero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652024" y="4659832"/>
            <a:ext cx="11159741" cy="11639"/>
          </a:xfrm>
          <a:prstGeom prst="line">
            <a:avLst/>
          </a:prstGeom>
          <a:ln w="38100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lipse 11"/>
          <p:cNvSpPr/>
          <p:nvPr/>
        </p:nvSpPr>
        <p:spPr>
          <a:xfrm>
            <a:off x="395586" y="4497906"/>
            <a:ext cx="323850" cy="3238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12"/>
          <p:cNvSpPr/>
          <p:nvPr/>
        </p:nvSpPr>
        <p:spPr>
          <a:xfrm>
            <a:off x="6122837" y="4570764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3950943" y="4878406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12 Ene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5777581" y="1432074"/>
            <a:ext cx="760428" cy="2490767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El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Congreso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Decreta la Ley de Amnistía por los delitos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del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1° al 20 de enero de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1994</a:t>
            </a:r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xmlns="" id="{B54E53CF-0A1D-468B-A4BC-ED73320B246D}"/>
              </a:ext>
            </a:extLst>
          </p:cNvPr>
          <p:cNvSpPr txBox="1">
            <a:spLocks/>
          </p:cNvSpPr>
          <p:nvPr/>
        </p:nvSpPr>
        <p:spPr>
          <a:xfrm>
            <a:off x="2574139" y="1021242"/>
            <a:ext cx="1759323" cy="370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1400" b="1" dirty="0" smtClean="0">
                <a:solidFill>
                  <a:schemeClr val="tx1"/>
                </a:solidFill>
                <a:latin typeface="Times New Roman"/>
              </a:rPr>
              <a:t>Inicio del Diálogo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6619934" y="1415853"/>
            <a:ext cx="866888" cy="2507463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Inician Diálogos de Catedral en San Cristóbal de las Casas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Entre los dirigentes del EZLN, Manuel </a:t>
            </a:r>
            <a:r>
              <a:rPr lang="es-MX" sz="1050" dirty="0">
                <a:solidFill>
                  <a:schemeClr val="tx1"/>
                </a:solidFill>
                <a:latin typeface="Times New Roman"/>
              </a:rPr>
              <a:t>Camacho Solís y 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Samuel</a:t>
            </a:r>
            <a:endParaRPr lang="es-MX" sz="1050" dirty="0">
              <a:solidFill>
                <a:schemeClr val="tx1"/>
              </a:solidFill>
              <a:latin typeface="Times New Roman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/>
              </a:rPr>
              <a:t>Ruiz, obispo de San 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Cristóbal</a:t>
            </a:r>
            <a:endParaRPr lang="es-MX" sz="1050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6750087" y="4912433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21 Feb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4186869" y="4562937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Rectángulo 19"/>
          <p:cNvSpPr/>
          <p:nvPr/>
        </p:nvSpPr>
        <p:spPr>
          <a:xfrm>
            <a:off x="6586844" y="5237488"/>
            <a:ext cx="92567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Gobierno Federal presentó un documento de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 compromisos, que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EZLN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llevó a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consulta con sus bases de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apoyo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85020" y="5193794"/>
            <a:ext cx="92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MX" sz="90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gobierno respondió con una ofensiva del ejército en Chiapas que duró 12 días</a:t>
            </a:r>
            <a:endParaRPr lang="es-MX" sz="9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1565554" y="6347259"/>
            <a:ext cx="29225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s-MX" sz="1600" dirty="0">
              <a:solidFill>
                <a:srgbClr val="CC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5898323" y="4887339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22 Ene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3777449" y="1425704"/>
            <a:ext cx="913303" cy="2493803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Salinas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anuncia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el inicio de un diálogo de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paz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intermediación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obispo de San Cristóbal de las Casas, Samuel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Ruiz 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2850080" y="4884336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10 Ene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2780997" y="1393210"/>
            <a:ext cx="878627" cy="2518967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El Presidente Salinas nombra a Manuel Camacho Solís como Comisionado para la Paz y la Reconcilia-</a:t>
            </a:r>
            <a:r>
              <a:rPr lang="es-MX" sz="1050" dirty="0" err="1" smtClean="0">
                <a:solidFill>
                  <a:srgbClr val="8E006C"/>
                </a:solidFill>
                <a:latin typeface="Tahoma"/>
              </a:rPr>
              <a:t>ción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 en Chiapas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6951615" y="4575293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Elipse 27"/>
          <p:cNvSpPr/>
          <p:nvPr/>
        </p:nvSpPr>
        <p:spPr>
          <a:xfrm>
            <a:off x="3074693" y="4555515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8700627" y="4872317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16 Jun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8941784" y="4572486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8494611" y="1415274"/>
            <a:ext cx="812717" cy="2507463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Renuncia Manuel Camacho Solís y nombran a Jorge Madrazo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/>
              </a:rPr>
              <a:t>El EZLN rechaza las propuestas del gobierno 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presentadas en los Diálogos de</a:t>
            </a:r>
            <a:endParaRPr lang="es-MX" sz="1050" dirty="0">
              <a:solidFill>
                <a:schemeClr val="tx1"/>
              </a:solidFill>
              <a:latin typeface="Times New Roman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/>
              </a:rPr>
              <a:t>Catedral</a:t>
            </a:r>
            <a:endParaRPr lang="es-MX" sz="1050" dirty="0" smtClean="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2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1423562" y="4898067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13 Oct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11681971" y="4581302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1209878" y="1415274"/>
            <a:ext cx="768694" cy="2507463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El Obispo  Samuel Ruiz propone la creación de la Comisión Nacional de </a:t>
            </a:r>
            <a:r>
              <a:rPr lang="es-MX" sz="1050" dirty="0" err="1" smtClean="0">
                <a:solidFill>
                  <a:srgbClr val="8E006C"/>
                </a:solidFill>
                <a:latin typeface="Tahoma"/>
              </a:rPr>
              <a:t>Interme-diación</a:t>
            </a:r>
            <a:endParaRPr lang="es-MX" sz="1050" dirty="0" smtClean="0">
              <a:solidFill>
                <a:srgbClr val="8E006C"/>
              </a:solidFill>
              <a:latin typeface="Tahom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CONAI</a:t>
            </a:r>
          </a:p>
        </p:txBody>
      </p:sp>
      <p:sp>
        <p:nvSpPr>
          <p:cNvPr id="35" name="Elipse 34"/>
          <p:cNvSpPr/>
          <p:nvPr/>
        </p:nvSpPr>
        <p:spPr>
          <a:xfrm>
            <a:off x="1296202" y="4570764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845957" y="1413872"/>
            <a:ext cx="812718" cy="2512377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Se crea la Comisión Plural de la Comisión Permanente del Congreso de la Unión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rimera instancia de </a:t>
            </a:r>
            <a:r>
              <a:rPr lang="es-MX" sz="1050" noProof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acercamiento político con el EZLN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7731605" y="4907904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23 </a:t>
            </a: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Mar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" name="Elipse 37"/>
          <p:cNvSpPr/>
          <p:nvPr/>
        </p:nvSpPr>
        <p:spPr>
          <a:xfrm>
            <a:off x="7976263" y="4570764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7569845" y="1415274"/>
            <a:ext cx="838639" cy="2507463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Asesinan a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Luis Donaldo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Colosio Murrieta, candidato a la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Presidencia de la República 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Candidato del </a:t>
            </a:r>
            <a:r>
              <a:rPr lang="es-MX" sz="1050" dirty="0">
                <a:solidFill>
                  <a:schemeClr val="tx1"/>
                </a:solidFill>
                <a:latin typeface="Times New Roman"/>
              </a:rPr>
              <a:t>Partido 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Revoluciona-rio </a:t>
            </a:r>
            <a:r>
              <a:rPr lang="es-MX" sz="1050" dirty="0">
                <a:solidFill>
                  <a:schemeClr val="tx1"/>
                </a:solidFill>
                <a:latin typeface="Times New Roman"/>
              </a:rPr>
              <a:t>Institucional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endParaRPr lang="es-MX" sz="1050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7653971" y="5247525"/>
            <a:ext cx="90498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Tras el asesinato del candidato presidencial Luis Donaldo Colosio, El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EZLN se declara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alerta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roja y suspende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consultas</a:t>
            </a:r>
            <a:endParaRPr lang="es-MX" sz="9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8593459" y="5276329"/>
            <a:ext cx="927784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EZLN decide mantener el cese al fuego y abrir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 diálogo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la sociedad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civil</a:t>
            </a:r>
            <a:endParaRPr lang="es-MX" sz="900" dirty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9617257" y="4862982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6-9 </a:t>
            </a:r>
            <a:r>
              <a:rPr kumimoji="0" lang="es-E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Ago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9875666" y="4563151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9390053" y="1415274"/>
            <a:ext cx="858663" cy="2507463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Convención Nacional Democrática en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Guadalupe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Tepeyac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Donde participan representantes </a:t>
            </a:r>
            <a:r>
              <a:rPr lang="es-MX" sz="1050" dirty="0">
                <a:solidFill>
                  <a:schemeClr val="tx1"/>
                </a:solidFill>
                <a:latin typeface="Times New Roman"/>
              </a:rPr>
              <a:t>de </a:t>
            </a:r>
            <a:r>
              <a:rPr lang="es-MX" sz="1050" dirty="0" err="1" smtClean="0">
                <a:solidFill>
                  <a:schemeClr val="tx1"/>
                </a:solidFill>
                <a:latin typeface="Times New Roman"/>
              </a:rPr>
              <a:t>organizacio-nes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 sociales del país</a:t>
            </a:r>
            <a:endParaRPr lang="es-MX" sz="1050" dirty="0" smtClean="0">
              <a:solidFill>
                <a:schemeClr val="tx1"/>
              </a:solidFill>
              <a:latin typeface="Tahoma"/>
            </a:endParaRPr>
          </a:p>
        </p:txBody>
      </p:sp>
      <p:sp>
        <p:nvSpPr>
          <p:cNvPr id="45" name="Rectángulo 44"/>
          <p:cNvSpPr/>
          <p:nvPr/>
        </p:nvSpPr>
        <p:spPr>
          <a:xfrm>
            <a:off x="5699197" y="5238898"/>
            <a:ext cx="94294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También menciona que se integrará una Comisión que coordinará los actos de aplicación de la presente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Ley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0523256" y="4873992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21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s-E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Ago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10781665" y="4574161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0331231" y="1416763"/>
            <a:ext cx="796132" cy="2507463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Sale electo Presidente de la República Ernesto Zedillo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/>
              </a:rPr>
              <a:t>Candidato del Partido 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Revoluciona-rio </a:t>
            </a:r>
            <a:r>
              <a:rPr lang="es-MX" sz="1050" dirty="0">
                <a:solidFill>
                  <a:schemeClr val="tx1"/>
                </a:solidFill>
                <a:latin typeface="Times New Roman"/>
              </a:rPr>
              <a:t>Institucional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endParaRPr lang="es-MX" sz="1050" dirty="0">
              <a:solidFill>
                <a:srgbClr val="454D55"/>
              </a:solidFill>
              <a:latin typeface="Times New Roman"/>
            </a:endParaRPr>
          </a:p>
        </p:txBody>
      </p:sp>
      <p:sp>
        <p:nvSpPr>
          <p:cNvPr id="49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3410670" y="4147065"/>
            <a:ext cx="5763988" cy="278053"/>
          </a:xfrm>
          <a:prstGeom prst="rect">
            <a:avLst/>
          </a:prstGeom>
          <a:noFill/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200" b="1" dirty="0" smtClean="0">
                <a:solidFill>
                  <a:srgbClr val="993366"/>
                </a:solidFill>
                <a:latin typeface="Century Gothic" panose="020B0502020202020204" pitchFamily="34" charset="0"/>
              </a:rPr>
              <a:t>-</a:t>
            </a:r>
            <a:r>
              <a:rPr lang="es-MX" sz="1200" dirty="0" smtClean="0">
                <a:solidFill>
                  <a:srgbClr val="993366"/>
                </a:solidFill>
                <a:latin typeface="Century Gothic" panose="020B0502020202020204" pitchFamily="34" charset="0"/>
              </a:rPr>
              <a:t> Las estimaciones sobre </a:t>
            </a:r>
            <a:r>
              <a:rPr lang="es-MX" sz="1200" dirty="0">
                <a:solidFill>
                  <a:srgbClr val="993366"/>
                </a:solidFill>
                <a:latin typeface="Century Gothic" panose="020B0502020202020204" pitchFamily="34" charset="0"/>
              </a:rPr>
              <a:t>los muertos durante la guerra </a:t>
            </a:r>
            <a:r>
              <a:rPr lang="es-MX" sz="1200" dirty="0" smtClean="0">
                <a:solidFill>
                  <a:srgbClr val="993366"/>
                </a:solidFill>
                <a:latin typeface="Century Gothic" panose="020B0502020202020204" pitchFamily="34" charset="0"/>
              </a:rPr>
              <a:t>son </a:t>
            </a:r>
            <a:r>
              <a:rPr lang="es-MX" sz="1200" dirty="0">
                <a:solidFill>
                  <a:srgbClr val="993366"/>
                </a:solidFill>
                <a:latin typeface="Century Gothic" panose="020B0502020202020204" pitchFamily="34" charset="0"/>
              </a:rPr>
              <a:t>de 145 a </a:t>
            </a:r>
            <a:r>
              <a:rPr lang="es-MX" sz="1200" dirty="0" smtClean="0">
                <a:solidFill>
                  <a:srgbClr val="993366"/>
                </a:solidFill>
                <a:latin typeface="Century Gothic" panose="020B0502020202020204" pitchFamily="34" charset="0"/>
              </a:rPr>
              <a:t>1,000 </a:t>
            </a:r>
            <a:r>
              <a:rPr lang="es-MX" sz="1200" b="1" dirty="0" smtClean="0">
                <a:solidFill>
                  <a:srgbClr val="993366"/>
                </a:solidFill>
                <a:latin typeface="Century Gothic" panose="020B0502020202020204" pitchFamily="34" charset="0"/>
              </a:rPr>
              <a:t>-</a:t>
            </a:r>
          </a:p>
        </p:txBody>
      </p:sp>
      <p:sp>
        <p:nvSpPr>
          <p:cNvPr id="50" name="Rectángulo 49"/>
          <p:cNvSpPr/>
          <p:nvPr/>
        </p:nvSpPr>
        <p:spPr>
          <a:xfrm>
            <a:off x="3827089" y="5250451"/>
            <a:ext cx="9429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sociedad civil realiza una marcha para detener la ofensiva militar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970726" y="1432074"/>
            <a:ext cx="772170" cy="2490767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2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err="1" smtClean="0">
                <a:solidFill>
                  <a:srgbClr val="8E006C"/>
                </a:solidFill>
                <a:latin typeface="Tahoma"/>
              </a:rPr>
              <a:t>Elmar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 </a:t>
            </a:r>
            <a:r>
              <a:rPr lang="es-MX" sz="1050" dirty="0" err="1" smtClean="0">
                <a:solidFill>
                  <a:srgbClr val="8E006C"/>
                </a:solidFill>
                <a:latin typeface="Tahoma"/>
              </a:rPr>
              <a:t>Setzer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 </a:t>
            </a:r>
            <a:r>
              <a:rPr lang="es-MX" sz="1050" dirty="0" err="1" smtClean="0">
                <a:solidFill>
                  <a:srgbClr val="8E006C"/>
                </a:solidFill>
                <a:latin typeface="Tahoma"/>
              </a:rPr>
              <a:t>Marseille</a:t>
            </a:r>
            <a:endParaRPr lang="es-MX" sz="1050" dirty="0" smtClean="0">
              <a:solidFill>
                <a:srgbClr val="8E006C"/>
              </a:solidFill>
              <a:latin typeface="Tahoma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Gobierna en el Estado de Chiapas cuando inicia el conflicto</a:t>
            </a:r>
            <a:endParaRPr lang="es-ES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Clr>
                <a:srgbClr val="8E006C"/>
              </a:buClr>
              <a:buNone/>
            </a:pPr>
            <a:endParaRPr lang="es-MX" sz="1050" dirty="0" smtClean="0">
              <a:solidFill>
                <a:srgbClr val="8E006C"/>
              </a:solidFill>
              <a:latin typeface="Tahoma"/>
            </a:endParaRPr>
          </a:p>
          <a:p>
            <a:pPr marL="0" lvl="0" indent="0" algn="ctr">
              <a:lnSpc>
                <a:spcPct val="120000"/>
              </a:lnSpc>
              <a:spcBef>
                <a:spcPts val="0"/>
              </a:spcBef>
              <a:buClr>
                <a:srgbClr val="8E006C"/>
              </a:buClr>
              <a:buNone/>
            </a:pPr>
            <a:endParaRPr lang="es-MX" sz="1050" dirty="0" smtClean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52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4905499" y="4878009"/>
            <a:ext cx="665162" cy="3084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18 Ene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3" name="Elipse 52"/>
          <p:cNvSpPr/>
          <p:nvPr/>
        </p:nvSpPr>
        <p:spPr>
          <a:xfrm>
            <a:off x="5192287" y="4570764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989534" y="4847504"/>
            <a:ext cx="665162" cy="30840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6-19 Ene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5" name="Elipse 54"/>
          <p:cNvSpPr/>
          <p:nvPr/>
        </p:nvSpPr>
        <p:spPr>
          <a:xfrm>
            <a:off x="2125267" y="4545951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6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4823361" y="1412985"/>
            <a:ext cx="810534" cy="2499192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Toma Posesión como Gobernador del Estado de Chiapas Javier López Moreno</a:t>
            </a:r>
          </a:p>
          <a:p>
            <a:pPr marL="0" lvl="0" indent="0" algn="ctr">
              <a:lnSpc>
                <a:spcPct val="110000"/>
              </a:lnSpc>
              <a:buClr>
                <a:srgbClr val="8E006C"/>
              </a:buClr>
              <a:buNone/>
            </a:pP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57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93378" y="1426284"/>
            <a:ext cx="781389" cy="2490557"/>
          </a:xfrm>
          <a:prstGeom prst="rect">
            <a:avLst/>
          </a:prstGeom>
          <a:solidFill>
            <a:srgbClr val="EAEAEA"/>
          </a:solidFill>
        </p:spPr>
        <p:txBody>
          <a:bodyPr vert="horz" lIns="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006C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MX" sz="1050" b="0" i="0" u="none" strike="noStrike" kern="1200" cap="none" spc="0" normalizeH="0" baseline="0" noProof="0" dirty="0" smtClean="0">
                <a:ln>
                  <a:noFill/>
                </a:ln>
                <a:solidFill>
                  <a:srgbClr val="8E006C"/>
                </a:solidFill>
                <a:effectLst/>
                <a:uLnTx/>
                <a:uFillTx/>
                <a:latin typeface="Tahoma"/>
              </a:rPr>
              <a:t>El EZLN declara la guerra al Gobierno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M</a:t>
            </a:r>
            <a:r>
              <a:rPr kumimoji="0" lang="es-MX" sz="105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E006C"/>
                </a:solidFill>
                <a:effectLst/>
                <a:uLnTx/>
                <a:uFillTx/>
                <a:latin typeface="Tahoma"/>
              </a:rPr>
              <a:t>exicano</a:t>
            </a:r>
            <a:endParaRPr kumimoji="0" lang="es-MX" sz="1050" b="0" i="0" u="none" strike="noStrike" kern="1200" cap="none" spc="0" normalizeH="0" baseline="0" noProof="0" dirty="0" smtClean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</a:endParaRPr>
          </a:p>
          <a:p>
            <a:pPr marL="0" lvl="0" indent="0" algn="ctr"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/>
              </a:rPr>
              <a:t>Su aparición 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coincide con la entrada en vigor del TLC</a:t>
            </a:r>
            <a:endParaRPr lang="es-MX" sz="1050" dirty="0">
              <a:solidFill>
                <a:schemeClr val="tx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12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C6E9AD5-350E-4FC7-BC29-0A27A19D53AF}"/>
              </a:ext>
            </a:extLst>
          </p:cNvPr>
          <p:cNvSpPr txBox="1">
            <a:spLocks/>
          </p:cNvSpPr>
          <p:nvPr/>
        </p:nvSpPr>
        <p:spPr>
          <a:xfrm>
            <a:off x="588394" y="437320"/>
            <a:ext cx="5762708" cy="5187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8E006C"/>
                </a:solidFill>
                <a:latin typeface="Tahoma"/>
              </a:rPr>
              <a:t>Cronología del Conflicto Zapatista</a:t>
            </a:r>
          </a:p>
        </p:txBody>
      </p:sp>
      <p:cxnSp>
        <p:nvCxnSpPr>
          <p:cNvPr id="4" name="Conector recto 3"/>
          <p:cNvCxnSpPr>
            <a:stCxn id="9" idx="2"/>
          </p:cNvCxnSpPr>
          <p:nvPr/>
        </p:nvCxnSpPr>
        <p:spPr>
          <a:xfrm>
            <a:off x="484931" y="4552718"/>
            <a:ext cx="10509071" cy="13950"/>
          </a:xfrm>
          <a:prstGeom prst="line">
            <a:avLst/>
          </a:prstGeom>
          <a:ln w="38100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0577430" y="6385814"/>
            <a:ext cx="382039" cy="3146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endParaRPr lang="es-MX" sz="1400" dirty="0">
              <a:solidFill>
                <a:srgbClr val="CC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442123" y="4756133"/>
            <a:ext cx="756413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13 </a:t>
            </a:r>
            <a:r>
              <a:rPr lang="es-ES" sz="1200" u="sng" dirty="0" err="1" smtClean="0">
                <a:solidFill>
                  <a:srgbClr val="454D55"/>
                </a:solidFill>
                <a:latin typeface="Times New Roman"/>
              </a:rPr>
              <a:t>Sep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Marcador de texto 35">
            <a:extLst>
              <a:ext uri="{FF2B5EF4-FFF2-40B4-BE49-F238E27FC236}">
                <a16:creationId xmlns:a16="http://schemas.microsoft.com/office/drawing/2014/main" xmlns="" id="{01449542-B079-445F-BFDA-89C13405BDDA}"/>
              </a:ext>
            </a:extLst>
          </p:cNvPr>
          <p:cNvSpPr txBox="1">
            <a:spLocks/>
          </p:cNvSpPr>
          <p:nvPr/>
        </p:nvSpPr>
        <p:spPr>
          <a:xfrm>
            <a:off x="309550" y="4011629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dirty="0" smtClean="0">
                <a:solidFill>
                  <a:srgbClr val="8E006C"/>
                </a:solidFill>
                <a:latin typeface="Tahoma"/>
              </a:rPr>
              <a:t>2007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484931" y="4390793"/>
            <a:ext cx="323850" cy="3238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2624965" y="4767999"/>
            <a:ext cx="818207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13 Abr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2970604" y="4390793"/>
            <a:ext cx="323850" cy="3238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lipse 11"/>
          <p:cNvSpPr/>
          <p:nvPr/>
        </p:nvSpPr>
        <p:spPr>
          <a:xfrm>
            <a:off x="9138985" y="4475272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98965" y="1377482"/>
            <a:ext cx="1183240" cy="2504288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Se realizó un operativo policiaco y militar en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la Reserva de la Biosfera de Montes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Azules para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desalojar a 39 familias de las comunidades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Buen Samaritano y San Manuel (Ocosingo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)</a:t>
            </a: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4141236" y="4756662"/>
            <a:ext cx="818207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12 </a:t>
            </a:r>
            <a:r>
              <a:rPr kumimoji="0" lang="es-ES" sz="1200" b="0" i="0" u="none" strike="noStrike" kern="1200" cap="none" spc="0" normalizeH="0" noProof="0" dirty="0" err="1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Ago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4449597" y="4448626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3775745" y="1377481"/>
            <a:ext cx="1431256" cy="250428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La Suprema Corte de Justicia de la Nación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otorga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amparo a 26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indígenas encarcelados desde hace más de 11 años y sentenciados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por la matanza de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Acteal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de ellos son excarcelados al día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siguiente y los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seis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restantes obtienen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 reponga el procedimiento jurídico que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condenó</a:t>
            </a:r>
            <a:endParaRPr lang="es-MX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10356559" y="4465945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Marcador de texto 35">
            <a:extLst>
              <a:ext uri="{FF2B5EF4-FFF2-40B4-BE49-F238E27FC236}">
                <a16:creationId xmlns:a16="http://schemas.microsoft.com/office/drawing/2014/main" xmlns="" id="{01449542-B079-445F-BFDA-89C13405BDDA}"/>
              </a:ext>
            </a:extLst>
          </p:cNvPr>
          <p:cNvSpPr txBox="1">
            <a:spLocks/>
          </p:cNvSpPr>
          <p:nvPr/>
        </p:nvSpPr>
        <p:spPr>
          <a:xfrm>
            <a:off x="2610174" y="4016001"/>
            <a:ext cx="1042759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dirty="0" smtClean="0">
                <a:solidFill>
                  <a:srgbClr val="8E006C"/>
                </a:solidFill>
                <a:latin typeface="Tahoma"/>
              </a:rPr>
              <a:t>2009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1803236" y="4475273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490787" y="1379904"/>
            <a:ext cx="888440" cy="2501882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Aprobación de la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Declaración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 la ONU sobre Derechos de los Pueblos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Indígenas</a:t>
            </a:r>
          </a:p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endParaRPr lang="es-MX" sz="1100" dirty="0" smtClean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233028" y="4774966"/>
            <a:ext cx="818207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18</a:t>
            </a: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s-ES" sz="1200" b="0" i="0" u="none" strike="noStrike" kern="1200" cap="none" spc="0" normalizeH="0" noProof="0" dirty="0" err="1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Ago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208055" y="5136927"/>
            <a:ext cx="11650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EZLN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decide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suspender la gira de los comandantes zapatistas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por el país,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debido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que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denunciaron como una nueva ofensiva</a:t>
            </a:r>
          </a:p>
          <a:p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gubernamental contra las comunidades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zapatistas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2496900" y="1361137"/>
            <a:ext cx="1156033" cy="252064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El Centro de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Derechos Humanos Fray Bartolomé de las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Casas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denuncia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la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detención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de indígenas </a:t>
            </a:r>
            <a:r>
              <a:rPr lang="es-MX" sz="1050" dirty="0" err="1">
                <a:solidFill>
                  <a:srgbClr val="8E006C"/>
                </a:solidFill>
                <a:latin typeface="Tahoma"/>
              </a:rPr>
              <a:t>tseltales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, adherentes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a “La Otra Campaña” </a:t>
            </a:r>
            <a:endParaRPr lang="es-MX" sz="1050" dirty="0" smtClean="0">
              <a:solidFill>
                <a:srgbClr val="8E006C"/>
              </a:solidFill>
              <a:latin typeface="Tahoma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Pertenecientes al Ejido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Sebastián </a:t>
            </a:r>
            <a:r>
              <a:rPr lang="es-MX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Bachajón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municipio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MX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Chilón</a:t>
            </a:r>
            <a:endParaRPr lang="es-MX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608076" y="5089643"/>
            <a:ext cx="981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 meses después, salen libres algunos ejidatarios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tzeltales integrantes de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Otra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Campaña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habían</a:t>
            </a:r>
          </a:p>
          <a:p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sido detenidos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5526144" y="4806434"/>
            <a:ext cx="567310" cy="2254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15 Oct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Marcador de texto 35">
            <a:extLst>
              <a:ext uri="{FF2B5EF4-FFF2-40B4-BE49-F238E27FC236}">
                <a16:creationId xmlns:a16="http://schemas.microsoft.com/office/drawing/2014/main" xmlns="" id="{01449542-B079-445F-BFDA-89C13405BDDA}"/>
              </a:ext>
            </a:extLst>
          </p:cNvPr>
          <p:cNvSpPr txBox="1">
            <a:spLocks/>
          </p:cNvSpPr>
          <p:nvPr/>
        </p:nvSpPr>
        <p:spPr>
          <a:xfrm>
            <a:off x="5528935" y="4018284"/>
            <a:ext cx="49887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dirty="0" smtClean="0">
                <a:solidFill>
                  <a:srgbClr val="8E006C"/>
                </a:solidFill>
                <a:latin typeface="Tahoma"/>
              </a:rPr>
              <a:t>2010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6652040" y="4735335"/>
            <a:ext cx="613655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1° Nov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6896918" y="4995821"/>
            <a:ext cx="7375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5666972" y="4404744"/>
            <a:ext cx="323850" cy="3238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5329814" y="1385365"/>
            <a:ext cx="1062520" cy="252064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Se otorga  el beneficio de libertad anticipada a 15 personas sentenciados por la masacre de Acteal de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1997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esos suman 49 liberados por estos hechos, de los 80 detenidos entre 1997 y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1998</a:t>
            </a:r>
            <a:endParaRPr lang="es-MX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6515147" y="1394748"/>
            <a:ext cx="884720" cy="2501882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La Comisión Interamericana de Derechos Humanos (CIDH) admite el caso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Acteal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6896918" y="4483898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Elipse 32"/>
          <p:cNvSpPr/>
          <p:nvPr/>
        </p:nvSpPr>
        <p:spPr>
          <a:xfrm>
            <a:off x="7828205" y="4387424"/>
            <a:ext cx="323850" cy="3238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7675847" y="4774620"/>
            <a:ext cx="613655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24 Ene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0191471" y="4767123"/>
            <a:ext cx="613655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8 </a:t>
            </a:r>
            <a:r>
              <a:rPr lang="es-ES" sz="1200" noProof="0" dirty="0" err="1" smtClean="0">
                <a:solidFill>
                  <a:srgbClr val="454D55"/>
                </a:solidFill>
                <a:latin typeface="Times New Roman"/>
              </a:rPr>
              <a:t>Sep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6" name="Marcador de texto 35">
            <a:extLst>
              <a:ext uri="{FF2B5EF4-FFF2-40B4-BE49-F238E27FC236}">
                <a16:creationId xmlns:a16="http://schemas.microsoft.com/office/drawing/2014/main" xmlns="" id="{01449542-B079-445F-BFDA-89C13405BDDA}"/>
              </a:ext>
            </a:extLst>
          </p:cNvPr>
          <p:cNvSpPr txBox="1">
            <a:spLocks/>
          </p:cNvSpPr>
          <p:nvPr/>
        </p:nvSpPr>
        <p:spPr>
          <a:xfrm>
            <a:off x="7619707" y="4004859"/>
            <a:ext cx="49887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dirty="0" smtClean="0">
                <a:solidFill>
                  <a:srgbClr val="8E006C"/>
                </a:solidFill>
                <a:latin typeface="Tahoma"/>
              </a:rPr>
              <a:t>2011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8855363" y="4767999"/>
            <a:ext cx="613655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8 </a:t>
            </a: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M</a:t>
            </a: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ay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7519074" y="5136927"/>
            <a:ext cx="10661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Comité Clandestino Revolucionario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Indígena - Comandancia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(CCRI-CG) del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EZLN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lamenta el fallecimiento del obispo emérito de San Cristóbal de Las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Casas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7522680" y="1377481"/>
            <a:ext cx="885449" cy="252064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Fallece Don Samuel Ruiz García, obispo de San Cristóbal de Las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Casas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actor clave en los diálogos de paz entre el EZLN y el gobierno federal</a:t>
            </a:r>
          </a:p>
        </p:txBody>
      </p:sp>
      <p:sp>
        <p:nvSpPr>
          <p:cNvPr id="40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8527979" y="1369300"/>
            <a:ext cx="1187567" cy="252064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Marcha por la Paz con Justicia y Dignidad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de Cuernavaca a la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Ciudad de México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Este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mismo día, bases de apoyo del EZLN realizan mitin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apoyo en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Cristóbal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las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Casas</a:t>
            </a:r>
            <a:endParaRPr lang="es-MX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9835396" y="1377481"/>
            <a:ext cx="1187567" cy="252064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La Otra Campaña convoca a un foro en San Cristóbal de las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Casas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Inicia una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Campaña bajo el lema “Alto a la Guerra contra la Madre Tierra y sus Pueblos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s-MX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Subtítulo 2">
            <a:extLst>
              <a:ext uri="{FF2B5EF4-FFF2-40B4-BE49-F238E27FC236}">
                <a16:creationId xmlns:a16="http://schemas.microsoft.com/office/drawing/2014/main" xmlns="" id="{B54E53CF-0A1D-468B-A4BC-ED73320B246D}"/>
              </a:ext>
            </a:extLst>
          </p:cNvPr>
          <p:cNvSpPr txBox="1">
            <a:spLocks/>
          </p:cNvSpPr>
          <p:nvPr/>
        </p:nvSpPr>
        <p:spPr>
          <a:xfrm>
            <a:off x="4738683" y="1050984"/>
            <a:ext cx="2709541" cy="2842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1400" b="1" dirty="0" smtClean="0">
                <a:solidFill>
                  <a:schemeClr val="tx1"/>
                </a:solidFill>
                <a:latin typeface="Times New Roman"/>
              </a:rPr>
              <a:t>Suspensión del Diálogo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7985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C6E9AD5-350E-4FC7-BC29-0A27A19D53AF}"/>
              </a:ext>
            </a:extLst>
          </p:cNvPr>
          <p:cNvSpPr txBox="1">
            <a:spLocks/>
          </p:cNvSpPr>
          <p:nvPr/>
        </p:nvSpPr>
        <p:spPr>
          <a:xfrm>
            <a:off x="588394" y="437320"/>
            <a:ext cx="5762708" cy="5187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8E006C"/>
                </a:solidFill>
                <a:latin typeface="Tahoma"/>
              </a:rPr>
              <a:t>Cronología del Conflicto Zapatista</a:t>
            </a:r>
          </a:p>
        </p:txBody>
      </p:sp>
      <p:cxnSp>
        <p:nvCxnSpPr>
          <p:cNvPr id="4" name="Conector recto 3"/>
          <p:cNvCxnSpPr>
            <a:stCxn id="9" idx="2"/>
          </p:cNvCxnSpPr>
          <p:nvPr/>
        </p:nvCxnSpPr>
        <p:spPr>
          <a:xfrm>
            <a:off x="383327" y="4742498"/>
            <a:ext cx="11257044" cy="775"/>
          </a:xfrm>
          <a:prstGeom prst="line">
            <a:avLst/>
          </a:prstGeom>
          <a:ln w="38100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1413624" y="6348288"/>
            <a:ext cx="415905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endParaRPr lang="es-MX" sz="1400" dirty="0">
              <a:solidFill>
                <a:srgbClr val="CC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213521" y="4945913"/>
            <a:ext cx="756413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1° Jul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Marcador de texto 35">
            <a:extLst>
              <a:ext uri="{FF2B5EF4-FFF2-40B4-BE49-F238E27FC236}">
                <a16:creationId xmlns:a16="http://schemas.microsoft.com/office/drawing/2014/main" xmlns="" id="{01449542-B079-445F-BFDA-89C13405BDDA}"/>
              </a:ext>
            </a:extLst>
          </p:cNvPr>
          <p:cNvSpPr txBox="1">
            <a:spLocks/>
          </p:cNvSpPr>
          <p:nvPr/>
        </p:nvSpPr>
        <p:spPr>
          <a:xfrm>
            <a:off x="207946" y="4201409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dirty="0" smtClean="0">
                <a:solidFill>
                  <a:srgbClr val="8E006C"/>
                </a:solidFill>
                <a:latin typeface="Tahoma"/>
              </a:rPr>
              <a:t>2012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383327" y="4580573"/>
            <a:ext cx="323850" cy="3238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2243964" y="4957779"/>
            <a:ext cx="818207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1° Dic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8414763" y="4668353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3116764" y="4946442"/>
            <a:ext cx="818207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8 Dic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425125" y="4638406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lipse 13"/>
          <p:cNvSpPr/>
          <p:nvPr/>
        </p:nvSpPr>
        <p:spPr>
          <a:xfrm>
            <a:off x="10312583" y="4655724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lipse 14"/>
          <p:cNvSpPr/>
          <p:nvPr/>
        </p:nvSpPr>
        <p:spPr>
          <a:xfrm>
            <a:off x="1523832" y="4665053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31424" y="4964746"/>
            <a:ext cx="818207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1°</a:t>
            </a: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Feb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43158" y="1550917"/>
            <a:ext cx="895194" cy="2520633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Son excarceladas seis personas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más,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señaladas como autores materiales de la masacre de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Acteal 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4239201" y="4996214"/>
            <a:ext cx="567310" cy="2254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21 Dic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5297216" y="4951856"/>
            <a:ext cx="613655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30 Dic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6549780" y="5185601"/>
            <a:ext cx="7375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3149540" y="1550901"/>
            <a:ext cx="874242" cy="252064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Manuel Velasco Coello rinde protesta como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Gobernador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 Chiapas, para el periodo 2012-2018</a:t>
            </a:r>
            <a:endParaRPr lang="es-MX" sz="10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2248272" y="1541519"/>
            <a:ext cx="792891" cy="2501882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Enrique Peña Nieto (EPN) asume la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Presidencia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 la República</a:t>
            </a:r>
          </a:p>
        </p:txBody>
      </p:sp>
      <p:sp>
        <p:nvSpPr>
          <p:cNvPr id="23" name="Elipse 22"/>
          <p:cNvSpPr/>
          <p:nvPr/>
        </p:nvSpPr>
        <p:spPr>
          <a:xfrm>
            <a:off x="5542094" y="4649617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4111692" y="1558733"/>
            <a:ext cx="928718" cy="252064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B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ases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 apoyo del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EZLN marchan en cinco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ciudades de Chiapas </a:t>
            </a:r>
            <a:endParaRPr lang="es-MX" sz="1050" dirty="0" smtClean="0">
              <a:solidFill>
                <a:srgbClr val="8E006C"/>
              </a:solidFill>
              <a:latin typeface="Tahoma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/>
              </a:rPr>
              <a:t>San Cristóbal de Las Casas, Ocosingo, Altamirano, Palenque, y Las 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Margaritas</a:t>
            </a:r>
            <a:endParaRPr lang="es-MX" sz="1050" dirty="0">
              <a:solidFill>
                <a:schemeClr val="tx1"/>
              </a:solidFill>
              <a:latin typeface="Tahoma"/>
            </a:endParaRPr>
          </a:p>
        </p:txBody>
      </p:sp>
      <p:sp>
        <p:nvSpPr>
          <p:cNvPr id="25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5130182" y="1550900"/>
            <a:ext cx="852230" cy="252064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EZLN da a conocer un comunicado y dos cartas anunciando sin definir nuevas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acciones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26" name="Rectángulo 65"/>
          <p:cNvSpPr/>
          <p:nvPr/>
        </p:nvSpPr>
        <p:spPr>
          <a:xfrm>
            <a:off x="1131596" y="5288176"/>
            <a:ext cx="1057609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8E006C"/>
              </a:buClr>
            </a:pP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Chiapas, el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candidato por la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“Coalición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Chiapas nos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Une”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(PRI-Verde-PANAL), Manuel Velasco Coello, gana las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elecciones</a:t>
            </a:r>
            <a:endParaRPr lang="es-MX" sz="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153877" y="1522752"/>
            <a:ext cx="979036" cy="252064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Se realizan elecciones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en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México y 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obtiene ventaja Enrique Peña Nieto de la alianza electoral “Compromiso por México” del PRI con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PVEM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endParaRPr lang="es-MX" sz="10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2580540" y="4655725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Elipse 28"/>
          <p:cNvSpPr/>
          <p:nvPr/>
        </p:nvSpPr>
        <p:spPr>
          <a:xfrm>
            <a:off x="4497212" y="4634250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6088157" y="1550589"/>
            <a:ext cx="851677" cy="2492812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Se crea la Comisión para el Diálogo con los Pueblos Indígenas de México CDPIM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chemeClr val="tx1"/>
                </a:solidFill>
                <a:latin typeface="Times New Roman"/>
              </a:rPr>
              <a:t>Queda al frente de esta Comisión el Arq. Jaime Martínez Veloz</a:t>
            </a:r>
          </a:p>
        </p:txBody>
      </p:sp>
      <p:sp>
        <p:nvSpPr>
          <p:cNvPr id="31" name="Marcador de texto 35">
            <a:extLst>
              <a:ext uri="{FF2B5EF4-FFF2-40B4-BE49-F238E27FC236}">
                <a16:creationId xmlns:a16="http://schemas.microsoft.com/office/drawing/2014/main" xmlns="" id="{01449542-B079-445F-BFDA-89C13405BDDA}"/>
              </a:ext>
            </a:extLst>
          </p:cNvPr>
          <p:cNvSpPr txBox="1">
            <a:spLocks/>
          </p:cNvSpPr>
          <p:nvPr/>
        </p:nvSpPr>
        <p:spPr>
          <a:xfrm>
            <a:off x="6249271" y="4203524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dirty="0" smtClean="0">
                <a:solidFill>
                  <a:srgbClr val="8E006C"/>
                </a:solidFill>
                <a:latin typeface="Tahoma"/>
              </a:rPr>
              <a:t>2013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6424652" y="4582688"/>
            <a:ext cx="323850" cy="3238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6287561" y="4964400"/>
            <a:ext cx="613655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12 Feb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4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7033209" y="1543335"/>
            <a:ext cx="861701" cy="252064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Se celebran los 10 años de la fundación de las Juntas de Buen Gobierno, </a:t>
            </a:r>
            <a:endParaRPr lang="es-MX" sz="1050" dirty="0">
              <a:solidFill>
                <a:srgbClr val="454D55"/>
              </a:solidFill>
              <a:latin typeface="Times New Roman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una </a:t>
            </a:r>
            <a:r>
              <a:rPr lang="es-MX" sz="1050" dirty="0">
                <a:solidFill>
                  <a:schemeClr val="tx1"/>
                </a:solidFill>
                <a:latin typeface="Times New Roman"/>
              </a:rPr>
              <a:t>forma de implementar por la vía de los hechos los Acuerdos de San Andrés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endParaRPr lang="es-MX" sz="1050" dirty="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5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7979045" y="1522752"/>
            <a:ext cx="907591" cy="252064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En los cinco caracoles se lleva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cabo la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“Escuelita zapatista”  </a:t>
            </a:r>
            <a:endParaRPr lang="es-MX" sz="1050" dirty="0" smtClean="0">
              <a:solidFill>
                <a:srgbClr val="8E006C"/>
              </a:solidFill>
              <a:latin typeface="Tahoma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Asisten mas de 2000 personas de varios estados del país</a:t>
            </a:r>
            <a:endParaRPr lang="es-MX" sz="1050" dirty="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8099635" y="4983095"/>
            <a:ext cx="805413" cy="2277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12-16 </a:t>
            </a:r>
            <a:r>
              <a:rPr lang="es-ES" sz="1200" noProof="0" dirty="0" err="1" smtClean="0">
                <a:solidFill>
                  <a:srgbClr val="454D55"/>
                </a:solidFill>
                <a:latin typeface="Times New Roman"/>
              </a:rPr>
              <a:t>Ago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6998138" y="4964400"/>
            <a:ext cx="847478" cy="26248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8-10 </a:t>
            </a:r>
            <a:r>
              <a:rPr lang="es-ES" sz="1200" dirty="0" err="1">
                <a:solidFill>
                  <a:srgbClr val="454D55"/>
                </a:solidFill>
                <a:latin typeface="Times New Roman"/>
              </a:rPr>
              <a:t>A</a:t>
            </a:r>
            <a:r>
              <a:rPr lang="es-ES" sz="1200" dirty="0" err="1" smtClean="0">
                <a:solidFill>
                  <a:srgbClr val="454D55"/>
                </a:solidFill>
                <a:latin typeface="Times New Roman"/>
              </a:rPr>
              <a:t>go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8987706" y="1550900"/>
            <a:ext cx="796957" cy="252064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Se realiza la “Catedra Caminante Juan Chávez”, reuniendo a 200 delegados indígenas del país.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Convocan el CNI y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EZLN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39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9918441" y="1558733"/>
            <a:ext cx="936681" cy="252064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El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EZLN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critica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las reformas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estructurales recientemente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aprobadas en México </a:t>
            </a:r>
          </a:p>
        </p:txBody>
      </p:sp>
      <p:sp>
        <p:nvSpPr>
          <p:cNvPr id="40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9073142" y="4992443"/>
            <a:ext cx="805413" cy="2277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17-18 </a:t>
            </a:r>
            <a:r>
              <a:rPr lang="es-ES" sz="1200" noProof="0" dirty="0" err="1" smtClean="0">
                <a:solidFill>
                  <a:srgbClr val="454D55"/>
                </a:solidFill>
                <a:latin typeface="Times New Roman"/>
              </a:rPr>
              <a:t>Ago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0119898" y="4970999"/>
            <a:ext cx="613655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22</a:t>
            </a: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 Dic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9360822" y="4665052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Elipse 42"/>
          <p:cNvSpPr/>
          <p:nvPr/>
        </p:nvSpPr>
        <p:spPr>
          <a:xfrm>
            <a:off x="7364990" y="4641774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Subtítulo 2">
            <a:extLst>
              <a:ext uri="{FF2B5EF4-FFF2-40B4-BE49-F238E27FC236}">
                <a16:creationId xmlns:a16="http://schemas.microsoft.com/office/drawing/2014/main" xmlns="" id="{B54E53CF-0A1D-468B-A4BC-ED73320B246D}"/>
              </a:ext>
            </a:extLst>
          </p:cNvPr>
          <p:cNvSpPr txBox="1">
            <a:spLocks/>
          </p:cNvSpPr>
          <p:nvPr/>
        </p:nvSpPr>
        <p:spPr>
          <a:xfrm>
            <a:off x="4823389" y="1171742"/>
            <a:ext cx="2709541" cy="370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1400" b="1" dirty="0" smtClean="0">
                <a:solidFill>
                  <a:schemeClr val="tx1"/>
                </a:solidFill>
                <a:latin typeface="Times New Roman"/>
              </a:rPr>
              <a:t>Suspensión del Diálogo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5" name="Elipse 44"/>
          <p:cNvSpPr/>
          <p:nvPr/>
        </p:nvSpPr>
        <p:spPr>
          <a:xfrm>
            <a:off x="11350387" y="4599336"/>
            <a:ext cx="323850" cy="3238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Marcador de texto 35">
            <a:extLst>
              <a:ext uri="{FF2B5EF4-FFF2-40B4-BE49-F238E27FC236}">
                <a16:creationId xmlns:a16="http://schemas.microsoft.com/office/drawing/2014/main" xmlns="" id="{01449542-B079-445F-BFDA-89C13405BDDA}"/>
              </a:ext>
            </a:extLst>
          </p:cNvPr>
          <p:cNvSpPr txBox="1">
            <a:spLocks/>
          </p:cNvSpPr>
          <p:nvPr/>
        </p:nvSpPr>
        <p:spPr>
          <a:xfrm>
            <a:off x="11078105" y="4201409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dirty="0" smtClean="0">
                <a:solidFill>
                  <a:srgbClr val="8E006C"/>
                </a:solidFill>
                <a:latin typeface="Tahoma"/>
              </a:rPr>
              <a:t>2014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7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0994628" y="1541519"/>
            <a:ext cx="906545" cy="2500765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El </a:t>
            </a:r>
            <a:r>
              <a:rPr lang="es-MX" sz="1050" dirty="0" err="1" smtClean="0">
                <a:solidFill>
                  <a:srgbClr val="8E006C"/>
                </a:solidFill>
                <a:latin typeface="Tahoma"/>
              </a:rPr>
              <a:t>subcoman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-dante Marcos cambia de nombre a Galeano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reconocimiento a un dirigente zapatista asesinado</a:t>
            </a:r>
            <a:endParaRPr lang="es-MX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0994628" y="4999301"/>
            <a:ext cx="875288" cy="2357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25 </a:t>
            </a:r>
            <a:r>
              <a:rPr lang="es-ES" sz="1200" dirty="0" err="1" smtClean="0">
                <a:solidFill>
                  <a:srgbClr val="454D55"/>
                </a:solidFill>
                <a:latin typeface="Times New Roman"/>
              </a:rPr>
              <a:t>May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280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C6E9AD5-350E-4FC7-BC29-0A27A19D53AF}"/>
              </a:ext>
            </a:extLst>
          </p:cNvPr>
          <p:cNvSpPr txBox="1">
            <a:spLocks/>
          </p:cNvSpPr>
          <p:nvPr/>
        </p:nvSpPr>
        <p:spPr>
          <a:xfrm>
            <a:off x="588394" y="437320"/>
            <a:ext cx="5762708" cy="5187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8E006C"/>
                </a:solidFill>
                <a:latin typeface="Tahoma"/>
              </a:rPr>
              <a:t>Cronología del Conflicto Zapatista</a:t>
            </a:r>
          </a:p>
        </p:txBody>
      </p:sp>
      <p:cxnSp>
        <p:nvCxnSpPr>
          <p:cNvPr id="5" name="Conector recto 4"/>
          <p:cNvCxnSpPr>
            <a:endCxn id="36" idx="2"/>
          </p:cNvCxnSpPr>
          <p:nvPr/>
        </p:nvCxnSpPr>
        <p:spPr>
          <a:xfrm flipV="1">
            <a:off x="391640" y="5344261"/>
            <a:ext cx="11126798" cy="38134"/>
          </a:xfrm>
          <a:prstGeom prst="line">
            <a:avLst/>
          </a:prstGeom>
          <a:ln w="38100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lipse 6"/>
          <p:cNvSpPr/>
          <p:nvPr/>
        </p:nvSpPr>
        <p:spPr>
          <a:xfrm>
            <a:off x="321898" y="5216316"/>
            <a:ext cx="323850" cy="3238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Marcador de texto 35">
            <a:extLst>
              <a:ext uri="{FF2B5EF4-FFF2-40B4-BE49-F238E27FC236}">
                <a16:creationId xmlns:a16="http://schemas.microsoft.com/office/drawing/2014/main" xmlns="" id="{01449542-B079-445F-BFDA-89C13405BDDA}"/>
              </a:ext>
            </a:extLst>
          </p:cNvPr>
          <p:cNvSpPr txBox="1">
            <a:spLocks/>
          </p:cNvSpPr>
          <p:nvPr/>
        </p:nvSpPr>
        <p:spPr>
          <a:xfrm>
            <a:off x="205367" y="4820096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dirty="0" smtClean="0">
                <a:solidFill>
                  <a:srgbClr val="8E006C"/>
                </a:solidFill>
                <a:latin typeface="Tahoma"/>
              </a:rPr>
              <a:t>2016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76875" y="1701656"/>
            <a:ext cx="793654" cy="2798127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Se aprueba la Declaración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Americana sobre Derechos de los Pueblos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Indígenas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25705" y="5631809"/>
            <a:ext cx="875288" cy="2357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14 jun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1504265" y="6479883"/>
            <a:ext cx="434002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400" dirty="0" smtClean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</a:t>
            </a:r>
            <a:endParaRPr lang="es-MX" sz="1400" dirty="0">
              <a:solidFill>
                <a:srgbClr val="CC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1243752" y="5195153"/>
            <a:ext cx="323850" cy="3238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Marcador de texto 35">
            <a:extLst>
              <a:ext uri="{FF2B5EF4-FFF2-40B4-BE49-F238E27FC236}">
                <a16:creationId xmlns:a16="http://schemas.microsoft.com/office/drawing/2014/main" xmlns="" id="{01449542-B079-445F-BFDA-89C13405BDDA}"/>
              </a:ext>
            </a:extLst>
          </p:cNvPr>
          <p:cNvSpPr txBox="1">
            <a:spLocks/>
          </p:cNvSpPr>
          <p:nvPr/>
        </p:nvSpPr>
        <p:spPr>
          <a:xfrm>
            <a:off x="1073096" y="4834425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dirty="0" smtClean="0">
                <a:solidFill>
                  <a:srgbClr val="8E006C"/>
                </a:solidFill>
                <a:latin typeface="Tahoma"/>
              </a:rPr>
              <a:t>2017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953226" y="1717670"/>
            <a:ext cx="932214" cy="2782113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Se lleva a cabo la Asamblea constitutiva del Concejo Indígena de Gobierno CIG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comprometen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impulsar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candidato independiente a la Presidencia de la Republica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967120" y="1717670"/>
            <a:ext cx="1004836" cy="2782113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El CIG registra ante el INE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a María de Jesús Patricio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Martínez como candidata independiente a la Presidencia de la Republica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embargo, no obtuvo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firmas necesarias para obtener su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registro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950886" y="5610282"/>
            <a:ext cx="875288" cy="2357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17 </a:t>
            </a:r>
            <a:r>
              <a:rPr kumimoji="0" lang="es-E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May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945055" y="5584065"/>
            <a:ext cx="875288" cy="2357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17 </a:t>
            </a:r>
            <a:r>
              <a:rPr kumimoji="0" lang="es-E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Ago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2293521" y="5272749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Marcador de texto 35">
            <a:extLst>
              <a:ext uri="{FF2B5EF4-FFF2-40B4-BE49-F238E27FC236}">
                <a16:creationId xmlns:a16="http://schemas.microsoft.com/office/drawing/2014/main" xmlns="" id="{01449542-B079-445F-BFDA-89C13405BDDA}"/>
              </a:ext>
            </a:extLst>
          </p:cNvPr>
          <p:cNvSpPr txBox="1">
            <a:spLocks/>
          </p:cNvSpPr>
          <p:nvPr/>
        </p:nvSpPr>
        <p:spPr>
          <a:xfrm>
            <a:off x="3175911" y="4831773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dirty="0" smtClean="0">
                <a:solidFill>
                  <a:srgbClr val="8E006C"/>
                </a:solidFill>
                <a:latin typeface="Tahoma"/>
              </a:rPr>
              <a:t>2018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3355108" y="5196583"/>
            <a:ext cx="323850" cy="3238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3050172" y="1717670"/>
            <a:ext cx="827717" cy="2782113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Queda al Frente de la Comisión para el Dialogo con los Pueblos Indígenas CDPIM, la Lic. Rosa María Nava Acuña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endParaRPr lang="es-MX" sz="1050" dirty="0" smtClean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3140931" y="5601355"/>
            <a:ext cx="756413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10 Ene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7128247" y="5240075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6797056" y="5580052"/>
            <a:ext cx="756413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15 Dic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6827291" y="1710058"/>
            <a:ext cx="892114" cy="2792763"/>
          </a:xfrm>
          <a:prstGeom prst="rect">
            <a:avLst/>
          </a:prstGeom>
          <a:solidFill>
            <a:srgbClr val="EAEAEA"/>
          </a:solidFill>
        </p:spPr>
        <p:txBody>
          <a:bodyPr vert="horz" lIns="0" tIns="72000" rIns="72000" bIns="72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Se instala la Comisión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Bicameral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 la Comisión de Concordia y Pacificación –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COCOPA- de la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LXIV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Legislatura</a:t>
            </a:r>
          </a:p>
        </p:txBody>
      </p:sp>
      <p:sp>
        <p:nvSpPr>
          <p:cNvPr id="26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4922599" y="1725644"/>
            <a:ext cx="851335" cy="2774140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Se promulga la Ley que crea el Instituto Nacional de los Pueblos Indígenas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sustituyendo a la Comisión Nacional para el Desarrollo de los Pueblos Indígenas</a:t>
            </a:r>
          </a:p>
        </p:txBody>
      </p:sp>
      <p:sp>
        <p:nvSpPr>
          <p:cNvPr id="27" name="Elipse 26"/>
          <p:cNvSpPr/>
          <p:nvPr/>
        </p:nvSpPr>
        <p:spPr>
          <a:xfrm>
            <a:off x="5253940" y="5248171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4915919" y="5564748"/>
            <a:ext cx="756413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4 Dic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9" name="Subtítulo 2">
            <a:extLst>
              <a:ext uri="{FF2B5EF4-FFF2-40B4-BE49-F238E27FC236}">
                <a16:creationId xmlns:a16="http://schemas.microsoft.com/office/drawing/2014/main" xmlns="" id="{B54E53CF-0A1D-468B-A4BC-ED73320B246D}"/>
              </a:ext>
            </a:extLst>
          </p:cNvPr>
          <p:cNvSpPr txBox="1">
            <a:spLocks/>
          </p:cNvSpPr>
          <p:nvPr/>
        </p:nvSpPr>
        <p:spPr>
          <a:xfrm>
            <a:off x="4769079" y="1240752"/>
            <a:ext cx="2709541" cy="370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1400" b="1" dirty="0" smtClean="0">
                <a:solidFill>
                  <a:schemeClr val="tx1"/>
                </a:solidFill>
                <a:latin typeface="Times New Roman"/>
              </a:rPr>
              <a:t>Suspensión del Diálogo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0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3958453" y="1710058"/>
            <a:ext cx="879682" cy="2789725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Se realizan elecciones y 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obtiene ventaja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Andrés Manuel López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Obrador postulado por la coalición Juntos Haremos Historia</a:t>
            </a:r>
            <a:endParaRPr lang="es-MX" sz="10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4098913" y="5580052"/>
            <a:ext cx="756413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1° Jul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4325774" y="5265470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7814888" y="1712046"/>
            <a:ext cx="827838" cy="278773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Se hace pública la ruptura entre las Fuerzas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 Liberación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Nacional  y el Ejército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 Liberación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Nacional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endParaRPr lang="es-MX" sz="1100" dirty="0" smtClean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7967790" y="5556314"/>
            <a:ext cx="615358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12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Mar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5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9745293" y="1717670"/>
            <a:ext cx="971074" cy="2782115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Denuncia de incremento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 incursiones del ejército mexicano a la sede de la Junta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de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Buen Gobierno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“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Hacia la Esperanza”, en el Caracol de la Realidad -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municipio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 las Margaritas</a:t>
            </a:r>
            <a:endParaRPr lang="es-MX" sz="1050" dirty="0" smtClean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36" name="Elipse 35"/>
          <p:cNvSpPr/>
          <p:nvPr/>
        </p:nvSpPr>
        <p:spPr>
          <a:xfrm>
            <a:off x="11518438" y="5247649"/>
            <a:ext cx="215358" cy="193224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Elipse 36"/>
          <p:cNvSpPr/>
          <p:nvPr/>
        </p:nvSpPr>
        <p:spPr>
          <a:xfrm>
            <a:off x="10156103" y="5247649"/>
            <a:ext cx="198794" cy="193223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9894435" y="5583642"/>
            <a:ext cx="621919" cy="18033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22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lang="es-ES" sz="1200" dirty="0" err="1">
                <a:solidFill>
                  <a:srgbClr val="454D55"/>
                </a:solidFill>
                <a:latin typeface="Times New Roman"/>
              </a:rPr>
              <a:t>M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ay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1289418" y="5569338"/>
            <a:ext cx="621919" cy="18033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21 Jun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0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8754718" y="1717851"/>
            <a:ext cx="894850" cy="2781934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Queda al Frente de la Comisión para el Dialogo con los Pueblos Indígenas CDPIM, la </a:t>
            </a:r>
            <a:r>
              <a:rPr lang="es-MX" sz="1050" dirty="0" err="1" smtClean="0">
                <a:solidFill>
                  <a:srgbClr val="8E006C"/>
                </a:solidFill>
                <a:latin typeface="Tahoma"/>
              </a:rPr>
              <a:t>Mtra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 Josefina Elizabeth Bravo Rangel</a:t>
            </a:r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8852116" y="5592251"/>
            <a:ext cx="621919" cy="18033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1° </a:t>
            </a:r>
            <a:r>
              <a:rPr lang="es-ES" sz="1200" dirty="0" err="1">
                <a:solidFill>
                  <a:srgbClr val="454D55"/>
                </a:solidFill>
                <a:latin typeface="Times New Roman"/>
              </a:rPr>
              <a:t>M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ay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9067989" y="5239427"/>
            <a:ext cx="194707" cy="201446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0812092" y="1725644"/>
            <a:ext cx="1298087" cy="2774141"/>
          </a:xfrm>
          <a:prstGeom prst="rect">
            <a:avLst/>
          </a:prstGeom>
          <a:solidFill>
            <a:srgbClr val="EAEAEA"/>
          </a:solidFill>
        </p:spPr>
        <p:txBody>
          <a:bodyPr vert="horz" lIns="0" tIns="108000" rIns="72000" bIns="108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El INPI convoca al Proceso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 Consulta Libre, Previa e Informada para la Reforma Constitucional y Legal sobre Derechos de los Pueblos Indígenas y </a:t>
            </a:r>
            <a:r>
              <a:rPr lang="es-MX" sz="1050" dirty="0" err="1">
                <a:solidFill>
                  <a:srgbClr val="8E006C"/>
                </a:solidFill>
                <a:latin typeface="Tahoma"/>
              </a:rPr>
              <a:t>Afromexicano</a:t>
            </a:r>
            <a:endParaRPr lang="es-MX" sz="1050" dirty="0" smtClean="0">
              <a:solidFill>
                <a:srgbClr val="8E006C"/>
              </a:solidFill>
              <a:latin typeface="Tahoma"/>
            </a:endParaRPr>
          </a:p>
          <a:p>
            <a:pPr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Realizará 51 foros en diferentes regiones del país que concluyen el 28 de julio </a:t>
            </a:r>
            <a:endParaRPr lang="es-MX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Elipse 43"/>
          <p:cNvSpPr/>
          <p:nvPr/>
        </p:nvSpPr>
        <p:spPr>
          <a:xfrm>
            <a:off x="8033303" y="5211547"/>
            <a:ext cx="323850" cy="3238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Marcador de texto 35">
            <a:extLst>
              <a:ext uri="{FF2B5EF4-FFF2-40B4-BE49-F238E27FC236}">
                <a16:creationId xmlns:a16="http://schemas.microsoft.com/office/drawing/2014/main" xmlns="" id="{01449542-B079-445F-BFDA-89C13405BDDA}"/>
              </a:ext>
            </a:extLst>
          </p:cNvPr>
          <p:cNvSpPr txBox="1">
            <a:spLocks/>
          </p:cNvSpPr>
          <p:nvPr/>
        </p:nvSpPr>
        <p:spPr>
          <a:xfrm>
            <a:off x="7849510" y="4884132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dirty="0" smtClean="0">
                <a:solidFill>
                  <a:srgbClr val="8E006C"/>
                </a:solidFill>
                <a:latin typeface="Tahoma"/>
              </a:rPr>
              <a:t>2019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6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5877076" y="1715476"/>
            <a:ext cx="874242" cy="2797740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Rutilio Escandón Cadenas toma posesión como Gobernador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Chiapas</a:t>
            </a:r>
            <a:endParaRPr lang="es-MX" sz="105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6254946" y="5265470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5923755" y="5605447"/>
            <a:ext cx="756413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8 Dic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9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C6E9AD5-350E-4FC7-BC29-0A27A19D53AF}"/>
              </a:ext>
            </a:extLst>
          </p:cNvPr>
          <p:cNvSpPr txBox="1">
            <a:spLocks/>
          </p:cNvSpPr>
          <p:nvPr/>
        </p:nvSpPr>
        <p:spPr>
          <a:xfrm>
            <a:off x="573464" y="315520"/>
            <a:ext cx="5762708" cy="5187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8E006C"/>
                </a:solidFill>
                <a:latin typeface="Tahoma"/>
              </a:rPr>
              <a:t>Cronología del Conflicto Zapatista</a:t>
            </a: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587005" y="4337800"/>
            <a:ext cx="11151955" cy="20106"/>
          </a:xfrm>
          <a:prstGeom prst="line">
            <a:avLst/>
          </a:prstGeom>
          <a:ln w="38100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ipse 7"/>
          <p:cNvSpPr/>
          <p:nvPr/>
        </p:nvSpPr>
        <p:spPr>
          <a:xfrm>
            <a:off x="10720731" y="4244086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xmlns="" id="{B54E53CF-0A1D-468B-A4BC-ED73320B246D}"/>
              </a:ext>
            </a:extLst>
          </p:cNvPr>
          <p:cNvSpPr txBox="1">
            <a:spLocks/>
          </p:cNvSpPr>
          <p:nvPr/>
        </p:nvSpPr>
        <p:spPr>
          <a:xfrm>
            <a:off x="3729735" y="941512"/>
            <a:ext cx="3118404" cy="3379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1400" b="1" dirty="0">
                <a:solidFill>
                  <a:schemeClr val="tx1"/>
                </a:solidFill>
                <a:latin typeface="Times New Roman"/>
              </a:rPr>
              <a:t>Diálogo y alargamiento del conflicto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7616012" y="4253589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/>
          <p:cNvSpPr txBox="1"/>
          <p:nvPr/>
        </p:nvSpPr>
        <p:spPr>
          <a:xfrm>
            <a:off x="11587107" y="6455357"/>
            <a:ext cx="303705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1467290" y="4612515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21 Oct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1243733" y="1286164"/>
            <a:ext cx="821430" cy="2349270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pt-BR" sz="1050" dirty="0" smtClean="0">
                <a:solidFill>
                  <a:srgbClr val="8E006C"/>
                </a:solidFill>
                <a:latin typeface="Tahoma"/>
              </a:rPr>
              <a:t>Se arresta a</a:t>
            </a:r>
            <a:r>
              <a:rPr lang="pt-BR" sz="1050" dirty="0">
                <a:solidFill>
                  <a:srgbClr val="8E006C"/>
                </a:solidFill>
                <a:latin typeface="Tahoma"/>
              </a:rPr>
              <a:t> </a:t>
            </a:r>
            <a:endParaRPr lang="pt-BR" sz="1050" dirty="0" smtClean="0">
              <a:solidFill>
                <a:srgbClr val="8E006C"/>
              </a:solidFill>
              <a:latin typeface="Tahoma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pt-BR" sz="1050" dirty="0" smtClean="0">
                <a:solidFill>
                  <a:srgbClr val="8E006C"/>
                </a:solidFill>
                <a:latin typeface="Tahoma"/>
              </a:rPr>
              <a:t>Fernando </a:t>
            </a:r>
            <a:r>
              <a:rPr lang="pt-BR" sz="1050" dirty="0" err="1" smtClean="0">
                <a:solidFill>
                  <a:srgbClr val="8E006C"/>
                </a:solidFill>
                <a:latin typeface="Tahoma"/>
              </a:rPr>
              <a:t>Yánez</a:t>
            </a:r>
            <a:r>
              <a:rPr lang="pt-BR" sz="1050" dirty="0" smtClean="0">
                <a:solidFill>
                  <a:srgbClr val="8E006C"/>
                </a:solidFill>
                <a:latin typeface="Tahoma"/>
              </a:rPr>
              <a:t> “</a:t>
            </a:r>
            <a:r>
              <a:rPr lang="pt-BR" sz="1050" dirty="0" err="1" smtClean="0">
                <a:solidFill>
                  <a:srgbClr val="8E006C"/>
                </a:solidFill>
                <a:latin typeface="Tahoma"/>
              </a:rPr>
              <a:t>German</a:t>
            </a:r>
            <a:r>
              <a:rPr lang="pt-BR" sz="1050" dirty="0" smtClean="0">
                <a:solidFill>
                  <a:srgbClr val="8E006C"/>
                </a:solidFill>
                <a:latin typeface="Tahoma"/>
              </a:rPr>
              <a:t>”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Actualmente esta libre</a:t>
            </a:r>
            <a:endParaRPr lang="pt-BR" sz="1050" dirty="0">
              <a:solidFill>
                <a:schemeClr val="tx1"/>
              </a:solidFill>
              <a:latin typeface="Tahoma"/>
            </a:endParaRP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0294441" y="1279443"/>
            <a:ext cx="859158" cy="2355991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Se nombra a Marco Antonio Bernal comisionado para el Diálogo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Sustituye a Jorge Madrazo</a:t>
            </a:r>
            <a:endParaRPr lang="es-MX" sz="1050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0402599" y="4602151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17 Abr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8275323" y="1289519"/>
            <a:ext cx="805897" cy="2345915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Se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integra la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1er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Comisión de Concordia y Pacificación (COCOPA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)</a:t>
            </a:r>
            <a:endParaRPr lang="es-MX" sz="1050" dirty="0" smtClean="0">
              <a:solidFill>
                <a:srgbClr val="9933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8357112" y="4585930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17 Mar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8590898" y="4269945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7226363" y="1287153"/>
            <a:ext cx="947898" cy="2348281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El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Congreso de la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Unión aprueba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la Ley para el Diálogo, la Conciliación y la Paz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en Chiapas </a:t>
            </a:r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7376993" y="4607710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11 </a:t>
            </a:r>
            <a:r>
              <a:rPr lang="es-ES" sz="1200" dirty="0">
                <a:solidFill>
                  <a:srgbClr val="454D55"/>
                </a:solidFill>
                <a:latin typeface="Times New Roman"/>
              </a:rPr>
              <a:t>M</a:t>
            </a:r>
            <a:r>
              <a:rPr kumimoji="0" lang="es-E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ar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206281" y="4876819"/>
            <a:ext cx="1268861" cy="161582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Ley define un marco para retomar el proceso de paz, y, por el tiempo que dure el diálogo, suspender las ordenes de aprehensión y los operativos militares en contra de los zapatistas</a:t>
            </a:r>
          </a:p>
        </p:txBody>
      </p:sp>
      <p:sp>
        <p:nvSpPr>
          <p:cNvPr id="22" name="Elipse 21"/>
          <p:cNvSpPr/>
          <p:nvPr/>
        </p:nvSpPr>
        <p:spPr>
          <a:xfrm>
            <a:off x="11599256" y="4237076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Elipse 22"/>
          <p:cNvSpPr/>
          <p:nvPr/>
        </p:nvSpPr>
        <p:spPr>
          <a:xfrm>
            <a:off x="9717842" y="4232589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9196906" y="1286164"/>
            <a:ext cx="997867" cy="2349270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Diálogos de San Miguel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Participa el EZLN y la CONAI en </a:t>
            </a:r>
            <a:r>
              <a:rPr lang="es-MX" sz="1050" dirty="0">
                <a:solidFill>
                  <a:schemeClr val="tx1"/>
                </a:solidFill>
                <a:latin typeface="Times New Roman"/>
              </a:rPr>
              <a:t>el ejido de San Miguel 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y se acuerda trabajar en 6 mesas de trabajo</a:t>
            </a: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9475620" y="4602601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9 Abr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9273996" y="4850954"/>
            <a:ext cx="13366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mesas de trabajo fueron:</a:t>
            </a:r>
          </a:p>
          <a:p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Derechos y Cultura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Indígena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Democracia y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Justicia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Bienestar y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desarrollo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Conciliación en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Chiapas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Derechos de la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Mujer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Cese de hostilidades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Elipse 26"/>
          <p:cNvSpPr/>
          <p:nvPr/>
        </p:nvSpPr>
        <p:spPr>
          <a:xfrm>
            <a:off x="3378202" y="4201288"/>
            <a:ext cx="292920" cy="3238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Marcador de texto 35">
            <a:extLst>
              <a:ext uri="{FF2B5EF4-FFF2-40B4-BE49-F238E27FC236}">
                <a16:creationId xmlns:a16="http://schemas.microsoft.com/office/drawing/2014/main" xmlns="" id="{01449542-B079-445F-BFDA-89C13405BDDA}"/>
              </a:ext>
            </a:extLst>
          </p:cNvPr>
          <p:cNvSpPr txBox="1">
            <a:spLocks/>
          </p:cNvSpPr>
          <p:nvPr/>
        </p:nvSpPr>
        <p:spPr>
          <a:xfrm>
            <a:off x="3203184" y="3912914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E006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1995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9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4114802" y="1310646"/>
            <a:ext cx="873032" cy="2338373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Ernesto Zedillo revela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la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identidad de dirigentes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del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EZLN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Y ordena </a:t>
            </a:r>
            <a:r>
              <a:rPr lang="es-MX" sz="1050" dirty="0">
                <a:solidFill>
                  <a:schemeClr val="tx1"/>
                </a:solidFill>
                <a:latin typeface="Times New Roman"/>
              </a:rPr>
              <a:t>al 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ejército federal avanzar </a:t>
            </a:r>
            <a:r>
              <a:rPr lang="es-MX" sz="1050" dirty="0">
                <a:solidFill>
                  <a:schemeClr val="tx1"/>
                </a:solidFill>
                <a:latin typeface="Times New Roman"/>
              </a:rPr>
              <a:t>a posiciones 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zapatistas y aprehender a sus dirigentes</a:t>
            </a:r>
            <a:endParaRPr lang="es-MX" sz="1050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3972568" y="4607710"/>
            <a:ext cx="512756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9 Feb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5478295" y="4262474"/>
            <a:ext cx="226848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5063850" y="1294791"/>
            <a:ext cx="1115398" cy="2340644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pt-BR" sz="1050" dirty="0" smtClean="0">
                <a:solidFill>
                  <a:srgbClr val="8E006C"/>
                </a:solidFill>
                <a:latin typeface="Tahoma"/>
              </a:rPr>
              <a:t>Se arresta a: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defRPr/>
            </a:pPr>
            <a:r>
              <a:rPr lang="pt-BR" sz="1050" dirty="0" smtClean="0">
                <a:solidFill>
                  <a:srgbClr val="8E006C"/>
                </a:solidFill>
                <a:latin typeface="Tahoma"/>
              </a:rPr>
              <a:t>Jorge Javier </a:t>
            </a:r>
            <a:r>
              <a:rPr lang="pt-BR" sz="1050" dirty="0" err="1" smtClean="0">
                <a:solidFill>
                  <a:srgbClr val="8E006C"/>
                </a:solidFill>
                <a:latin typeface="Tahoma"/>
              </a:rPr>
              <a:t>Elorriaga</a:t>
            </a:r>
            <a:r>
              <a:rPr lang="pt-BR" sz="1050" dirty="0" smtClean="0">
                <a:solidFill>
                  <a:srgbClr val="8E006C"/>
                </a:solidFill>
                <a:latin typeface="Tahoma"/>
              </a:rPr>
              <a:t> </a:t>
            </a:r>
            <a:r>
              <a:rPr lang="pt-BR" sz="1050" dirty="0" err="1" smtClean="0">
                <a:solidFill>
                  <a:srgbClr val="8E006C"/>
                </a:solidFill>
                <a:latin typeface="Tahoma"/>
              </a:rPr>
              <a:t>Berdegué</a:t>
            </a:r>
            <a:r>
              <a:rPr lang="pt-BR" sz="1050" dirty="0" smtClean="0">
                <a:solidFill>
                  <a:srgbClr val="8E006C"/>
                </a:solidFill>
                <a:latin typeface="Tahoma"/>
              </a:rPr>
              <a:t> “</a:t>
            </a:r>
            <a:r>
              <a:rPr lang="pt-BR" sz="1050" dirty="0">
                <a:solidFill>
                  <a:srgbClr val="8E006C"/>
                </a:solidFill>
                <a:latin typeface="Tahoma"/>
              </a:rPr>
              <a:t>Vicente”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defRPr/>
            </a:pPr>
            <a:r>
              <a:rPr lang="pt-BR" sz="1050" dirty="0">
                <a:solidFill>
                  <a:srgbClr val="8E006C"/>
                </a:solidFill>
                <a:latin typeface="Tahoma"/>
              </a:rPr>
              <a:t>Jorge Santiago </a:t>
            </a:r>
            <a:r>
              <a:rPr lang="pt-BR" sz="1050" dirty="0" err="1">
                <a:solidFill>
                  <a:srgbClr val="8E006C"/>
                </a:solidFill>
                <a:latin typeface="Tahoma"/>
              </a:rPr>
              <a:t>Santiago</a:t>
            </a:r>
            <a:r>
              <a:rPr lang="pt-BR" sz="1050" dirty="0">
                <a:solidFill>
                  <a:srgbClr val="8E006C"/>
                </a:solidFill>
                <a:latin typeface="Tahoma"/>
              </a:rPr>
              <a:t>,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defRPr/>
            </a:pPr>
            <a:r>
              <a:rPr lang="pt-BR" sz="1050" dirty="0" smtClean="0">
                <a:solidFill>
                  <a:srgbClr val="8E006C"/>
                </a:solidFill>
                <a:latin typeface="Tahoma"/>
              </a:rPr>
              <a:t>Ma. Gloria Benavides “Elisa”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Actualmente se encuentran libres</a:t>
            </a:r>
            <a:endParaRPr lang="pt-BR" sz="1050" dirty="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5165876" y="4608531"/>
            <a:ext cx="792076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8-10 Feb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5085666" y="4901085"/>
            <a:ext cx="114413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se ejecutó la orden de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aprehensión contra Rafael Guillen Vicente “Marcos”,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suspendió por la Ley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Amnistía del 22 de enero de 1994. Actualmente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encuentra prescrita la acción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legal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ectángulo 34"/>
          <p:cNvSpPr/>
          <p:nvPr/>
        </p:nvSpPr>
        <p:spPr>
          <a:xfrm>
            <a:off x="3623739" y="4877866"/>
            <a:ext cx="141961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Ordenes de aprehensión contra:</a:t>
            </a:r>
          </a:p>
          <a:p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Rafael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Sebastián Guillen Vicente alias “Marcos”,</a:t>
            </a:r>
          </a:p>
          <a:p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Fernando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Yáñez alias “Germán”,</a:t>
            </a:r>
          </a:p>
          <a:p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Jorge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Javier Elorriaga </a:t>
            </a:r>
            <a:r>
              <a:rPr lang="es-MX" sz="9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Berdegué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alias “Vicente”</a:t>
            </a:r>
          </a:p>
          <a:p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Jorge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Santiago </a:t>
            </a:r>
            <a:r>
              <a:rPr lang="es-MX" sz="9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Santiago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Silvia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Fernández Hernández alias “Sofía o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Gabriela”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3148007" y="1294790"/>
            <a:ext cx="876140" cy="235422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Encuentro entre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el EZLN y Esteban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Moctezuma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Barragán, Secretario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Gobernación</a:t>
            </a:r>
          </a:p>
          <a:p>
            <a:pPr marL="0" lvl="0" indent="0" algn="ctr">
              <a:lnSpc>
                <a:spcPct val="110000"/>
              </a:lnSpc>
              <a:buClr>
                <a:srgbClr val="8E006C"/>
              </a:buClr>
              <a:buNone/>
            </a:pP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3256144" y="4598930"/>
            <a:ext cx="512756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15 Ene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4573524" y="3718938"/>
            <a:ext cx="7403597" cy="444040"/>
          </a:xfrm>
          <a:prstGeom prst="rect">
            <a:avLst/>
          </a:prstGeom>
          <a:noFill/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100" dirty="0" smtClean="0">
                <a:solidFill>
                  <a:srgbClr val="993366"/>
                </a:solidFill>
                <a:latin typeface="Century Gothic" panose="020B0502020202020204" pitchFamily="34" charset="0"/>
              </a:rPr>
              <a:t>Se generan alrededor de 30 </a:t>
            </a:r>
            <a:r>
              <a:rPr lang="es-MX" sz="1100" dirty="0">
                <a:solidFill>
                  <a:srgbClr val="993366"/>
                </a:solidFill>
                <a:latin typeface="Century Gothic" panose="020B0502020202020204" pitchFamily="34" charset="0"/>
              </a:rPr>
              <a:t>mil </a:t>
            </a:r>
            <a:r>
              <a:rPr lang="es-MX" sz="1100" dirty="0" smtClean="0">
                <a:solidFill>
                  <a:srgbClr val="993366"/>
                </a:solidFill>
                <a:latin typeface="Century Gothic" panose="020B0502020202020204" pitchFamily="34" charset="0"/>
              </a:rPr>
              <a:t>indígenas </a:t>
            </a:r>
            <a:r>
              <a:rPr lang="es-MX" sz="1100" dirty="0">
                <a:solidFill>
                  <a:srgbClr val="993366"/>
                </a:solidFill>
                <a:latin typeface="Century Gothic" panose="020B0502020202020204" pitchFamily="34" charset="0"/>
              </a:rPr>
              <a:t>desplazados, </a:t>
            </a:r>
            <a:r>
              <a:rPr lang="es-MX" sz="1100" dirty="0" smtClean="0">
                <a:solidFill>
                  <a:srgbClr val="993366"/>
                </a:solidFill>
                <a:latin typeface="Century Gothic" panose="020B0502020202020204" pitchFamily="34" charset="0"/>
              </a:rPr>
              <a:t>se </a:t>
            </a:r>
            <a:r>
              <a:rPr lang="es-MX" sz="1100" dirty="0">
                <a:solidFill>
                  <a:srgbClr val="993366"/>
                </a:solidFill>
                <a:latin typeface="Century Gothic" panose="020B0502020202020204" pitchFamily="34" charset="0"/>
              </a:rPr>
              <a:t>realizan cateos, se impone un cerco informativo, se aíslan comunidades y </a:t>
            </a:r>
            <a:r>
              <a:rPr lang="es-MX" sz="1100" dirty="0" smtClean="0">
                <a:solidFill>
                  <a:srgbClr val="993366"/>
                </a:solidFill>
                <a:latin typeface="Century Gothic" panose="020B0502020202020204" pitchFamily="34" charset="0"/>
              </a:rPr>
              <a:t>se recrudece la agresión </a:t>
            </a:r>
            <a:r>
              <a:rPr lang="es-MX" sz="1100" dirty="0">
                <a:solidFill>
                  <a:srgbClr val="993366"/>
                </a:solidFill>
                <a:latin typeface="Century Gothic" panose="020B0502020202020204" pitchFamily="34" charset="0"/>
              </a:rPr>
              <a:t>contra la diócesis de San Cristóbal </a:t>
            </a:r>
            <a:endParaRPr lang="es-MX" sz="1100" b="1" dirty="0" smtClean="0">
              <a:solidFill>
                <a:srgbClr val="993366"/>
              </a:solidFill>
              <a:latin typeface="Century Gothic" panose="020B0502020202020204" pitchFamily="34" charset="0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4213056" y="4253590"/>
            <a:ext cx="209849" cy="191944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6270449" y="1299251"/>
            <a:ext cx="876140" cy="2336183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Toma Posesión como Gobernador del Estado de Chiapas Julio César Ruiz Ferro</a:t>
            </a:r>
          </a:p>
          <a:p>
            <a:pPr marL="0" lvl="0" indent="0" algn="ctr">
              <a:lnSpc>
                <a:spcPct val="110000"/>
              </a:lnSpc>
              <a:buClr>
                <a:srgbClr val="8E006C"/>
              </a:buClr>
              <a:buNone/>
            </a:pP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41" name="Elipse 40"/>
          <p:cNvSpPr/>
          <p:nvPr/>
        </p:nvSpPr>
        <p:spPr>
          <a:xfrm>
            <a:off x="6621291" y="4254007"/>
            <a:ext cx="226848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6306774" y="4591206"/>
            <a:ext cx="792076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14 Feb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3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093249" y="1279444"/>
            <a:ext cx="885720" cy="2362642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Los zapatistas rompen el cerco militar </a:t>
            </a:r>
            <a:endParaRPr lang="es-MX" sz="1050" dirty="0" smtClean="0">
              <a:solidFill>
                <a:srgbClr val="8E006C"/>
              </a:solidFill>
              <a:latin typeface="Tahom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Establecen posiciones </a:t>
            </a:r>
            <a:r>
              <a:rPr lang="es-MX" sz="1050" dirty="0">
                <a:solidFill>
                  <a:schemeClr val="tx1"/>
                </a:solidFill>
                <a:latin typeface="Times New Roman"/>
              </a:rPr>
              <a:t>en 38 cabeceras municipales 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y las declaran </a:t>
            </a:r>
            <a:r>
              <a:rPr lang="es-MX" sz="1050" dirty="0">
                <a:solidFill>
                  <a:schemeClr val="tx1"/>
                </a:solidFill>
                <a:latin typeface="Times New Roman"/>
              </a:rPr>
              <a:t>Municipios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/>
              </a:rPr>
              <a:t>Autónomos y 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Rebeldes</a:t>
            </a:r>
            <a:endParaRPr lang="es-MX" sz="1050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44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168818" y="4576107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18 Dic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5" name="Elipse 44"/>
          <p:cNvSpPr/>
          <p:nvPr/>
        </p:nvSpPr>
        <p:spPr>
          <a:xfrm>
            <a:off x="1393422" y="4245425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6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2189756" y="4574528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24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Dic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7" name="Elipse 46"/>
          <p:cNvSpPr/>
          <p:nvPr/>
        </p:nvSpPr>
        <p:spPr>
          <a:xfrm>
            <a:off x="2444206" y="4254976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2124818" y="1279442"/>
            <a:ext cx="876796" cy="2362643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El EZLN y el gobierno federal aceptan a la Comisión Nacional de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Intermedia-</a:t>
            </a:r>
            <a:r>
              <a:rPr lang="es-MX" sz="1050" dirty="0" err="1" smtClean="0">
                <a:solidFill>
                  <a:srgbClr val="8E006C"/>
                </a:solidFill>
                <a:latin typeface="Tahoma"/>
              </a:rPr>
              <a:t>ción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,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CONAI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Y queda </a:t>
            </a:r>
            <a:r>
              <a:rPr lang="es-MX" sz="1050" dirty="0">
                <a:solidFill>
                  <a:schemeClr val="tx1"/>
                </a:solidFill>
                <a:latin typeface="Times New Roman"/>
              </a:rPr>
              <a:t>presidida por el Obispo Samuel Ruiz, como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/>
              </a:rPr>
              <a:t>mediación</a:t>
            </a:r>
            <a:endParaRPr lang="es-MX" sz="1050" dirty="0" smtClean="0">
              <a:solidFill>
                <a:schemeClr val="tx1"/>
              </a:solidFill>
              <a:latin typeface="Tahoma"/>
            </a:endParaRPr>
          </a:p>
        </p:txBody>
      </p:sp>
      <p:sp>
        <p:nvSpPr>
          <p:cNvPr id="49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74960" y="1299252"/>
            <a:ext cx="810534" cy="2342834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Toma Posesión como Gobernador del Estado de Chiapas Eduardo Robledo Rincón</a:t>
            </a:r>
          </a:p>
          <a:p>
            <a:pPr marL="0" lvl="0" indent="0" algn="ctr">
              <a:lnSpc>
                <a:spcPct val="110000"/>
              </a:lnSpc>
              <a:buClr>
                <a:srgbClr val="8E006C"/>
              </a:buClr>
              <a:buNone/>
            </a:pP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50" name="Elipse 49"/>
          <p:cNvSpPr/>
          <p:nvPr/>
        </p:nvSpPr>
        <p:spPr>
          <a:xfrm>
            <a:off x="530082" y="4269945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281288" y="4592398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8 Dic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08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C6E9AD5-350E-4FC7-BC29-0A27A19D53AF}"/>
              </a:ext>
            </a:extLst>
          </p:cNvPr>
          <p:cNvSpPr txBox="1">
            <a:spLocks/>
          </p:cNvSpPr>
          <p:nvPr/>
        </p:nvSpPr>
        <p:spPr>
          <a:xfrm>
            <a:off x="588394" y="437320"/>
            <a:ext cx="5762708" cy="5187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8E006C"/>
                </a:solidFill>
                <a:latin typeface="Tahoma"/>
              </a:rPr>
              <a:t>Cronología del Conflicto Zapatista</a:t>
            </a:r>
          </a:p>
        </p:txBody>
      </p:sp>
      <p:cxnSp>
        <p:nvCxnSpPr>
          <p:cNvPr id="7" name="Conector recto 6"/>
          <p:cNvCxnSpPr>
            <a:stCxn id="11" idx="2"/>
          </p:cNvCxnSpPr>
          <p:nvPr/>
        </p:nvCxnSpPr>
        <p:spPr>
          <a:xfrm>
            <a:off x="904266" y="5042495"/>
            <a:ext cx="10740717" cy="37229"/>
          </a:xfrm>
          <a:prstGeom prst="line">
            <a:avLst/>
          </a:prstGeom>
          <a:ln w="38100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xmlns="" id="{B54E53CF-0A1D-468B-A4BC-ED73320B246D}"/>
              </a:ext>
            </a:extLst>
          </p:cNvPr>
          <p:cNvSpPr txBox="1">
            <a:spLocks/>
          </p:cNvSpPr>
          <p:nvPr/>
        </p:nvSpPr>
        <p:spPr>
          <a:xfrm>
            <a:off x="391089" y="1288289"/>
            <a:ext cx="3118404" cy="370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1400" b="1" dirty="0">
                <a:solidFill>
                  <a:schemeClr val="tx1"/>
                </a:solidFill>
                <a:latin typeface="Times New Roman"/>
              </a:rPr>
              <a:t>Diálogo y alargamiento del conflicto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10743445" y="4973733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10350006" y="5652522"/>
            <a:ext cx="10104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EZLN acepta la propuesta de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ley</a:t>
            </a:r>
          </a:p>
          <a:p>
            <a:endParaRPr lang="es-MX" sz="900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MX" sz="90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gobierno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presentó</a:t>
            </a:r>
            <a:r>
              <a:rPr lang="es-MX" sz="90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una contra-propuesta</a:t>
            </a:r>
            <a:endParaRPr lang="es-MX" sz="12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904266" y="4880570"/>
            <a:ext cx="323850" cy="3238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Marcador de texto 35">
            <a:extLst>
              <a:ext uri="{FF2B5EF4-FFF2-40B4-BE49-F238E27FC236}">
                <a16:creationId xmlns:a16="http://schemas.microsoft.com/office/drawing/2014/main" xmlns="" id="{01449542-B079-445F-BFDA-89C13405BDDA}"/>
              </a:ext>
            </a:extLst>
          </p:cNvPr>
          <p:cNvSpPr txBox="1">
            <a:spLocks/>
          </p:cNvSpPr>
          <p:nvPr/>
        </p:nvSpPr>
        <p:spPr>
          <a:xfrm>
            <a:off x="16363" y="4871983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E006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1996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3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4290595" y="5300872"/>
            <a:ext cx="651045" cy="22011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16 Feb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9763897" y="4977312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605323" y="1677289"/>
            <a:ext cx="1026847" cy="238891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El EZLN anuncia la creación del Frente Zapatista de Liberación Nacional FZLN </a:t>
            </a:r>
          </a:p>
          <a:p>
            <a:pPr mar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/>
              </a:rPr>
              <a:t>N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ueva Alianza Política no partidaria, independiente y pacifica</a:t>
            </a:r>
            <a:endParaRPr lang="es-MX" sz="1050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0259241" y="1682969"/>
            <a:ext cx="1126662" cy="238323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La COCOPA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presenta al EZLN y al Gobierno Federal la Iniciativa de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Reforma Constitucional basada en los Acuerdos de San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Andrés</a:t>
            </a:r>
          </a:p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Debía ser aceptada o rechazada sin modificaciones</a:t>
            </a: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0345216" y="5303773"/>
            <a:ext cx="875288" cy="2741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29 Nov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1471103" y="6408172"/>
            <a:ext cx="288905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s-MX" sz="1600" dirty="0">
              <a:solidFill>
                <a:srgbClr val="CC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8195396" y="4968350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7852879" y="5314721"/>
            <a:ext cx="875288" cy="23667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3 </a:t>
            </a:r>
            <a:r>
              <a:rPr lang="es-ES" sz="1200" dirty="0" err="1">
                <a:solidFill>
                  <a:srgbClr val="454D55"/>
                </a:solidFill>
                <a:latin typeface="Times New Roman"/>
              </a:rPr>
              <a:t>S</a:t>
            </a:r>
            <a:r>
              <a:rPr lang="es-ES" sz="1200" dirty="0" err="1" smtClean="0">
                <a:solidFill>
                  <a:srgbClr val="454D55"/>
                </a:solidFill>
                <a:latin typeface="Times New Roman"/>
              </a:rPr>
              <a:t>ep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7756714" y="1676243"/>
            <a:ext cx="1079143" cy="2389966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El EZLN decide retirarse de las negociaciones en tanto no se cumplan las condiciones necesarias para la credibilidad del proceso</a:t>
            </a: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9185949" y="1657814"/>
            <a:ext cx="939070" cy="2408394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Se constituye el Congreso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Nacional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Indígena </a:t>
            </a:r>
          </a:p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comandanta Ramona del EZLN participa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emite un mensaje en el Zócalo de la Ciudad de México </a:t>
            </a:r>
          </a:p>
        </p:txBody>
      </p:sp>
      <p:sp>
        <p:nvSpPr>
          <p:cNvPr id="23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9383953" y="5285553"/>
            <a:ext cx="875288" cy="29982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12 Oct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6967034" y="4960059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6504797" y="1676242"/>
            <a:ext cx="1047731" cy="2389966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Primer Encuentro Intercontinental por la Humanidad y contra el Neoliberalismo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/>
              </a:rPr>
              <a:t>Participan cerca de 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5 mil personas de 42 países. </a:t>
            </a:r>
            <a:r>
              <a:rPr lang="es-MX" sz="1050" dirty="0" err="1" smtClean="0">
                <a:solidFill>
                  <a:schemeClr val="tx1"/>
                </a:solidFill>
                <a:latin typeface="Times New Roman"/>
              </a:rPr>
              <a:t>Oventic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, Chiapas</a:t>
            </a:r>
            <a:endParaRPr lang="es-MX" sz="1050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6580702" y="5300872"/>
            <a:ext cx="819319" cy="3925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27 Jul-3 </a:t>
            </a:r>
            <a:r>
              <a:rPr kumimoji="0" lang="es-E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Ago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570819" y="4367419"/>
            <a:ext cx="11189189" cy="480502"/>
          </a:xfrm>
          <a:prstGeom prst="rect">
            <a:avLst/>
          </a:prstGeom>
          <a:noFill/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200" b="1" dirty="0" smtClean="0">
                <a:solidFill>
                  <a:srgbClr val="993366"/>
                </a:solidFill>
                <a:latin typeface="Century Gothic" panose="020B0502020202020204" pitchFamily="34" charset="0"/>
              </a:rPr>
              <a:t>-</a:t>
            </a:r>
            <a:r>
              <a:rPr lang="es-MX" sz="1200" dirty="0">
                <a:solidFill>
                  <a:srgbClr val="993366"/>
                </a:solidFill>
                <a:latin typeface="Century Gothic" panose="020B0502020202020204" pitchFamily="34" charset="0"/>
              </a:rPr>
              <a:t> En medio de </a:t>
            </a:r>
            <a:r>
              <a:rPr lang="es-MX" sz="1200" dirty="0" smtClean="0">
                <a:solidFill>
                  <a:srgbClr val="993366"/>
                </a:solidFill>
                <a:latin typeface="Century Gothic" panose="020B0502020202020204" pitchFamily="34" charset="0"/>
              </a:rPr>
              <a:t>estas negociaciones </a:t>
            </a:r>
            <a:r>
              <a:rPr lang="es-MX" sz="1200" dirty="0">
                <a:solidFill>
                  <a:srgbClr val="993366"/>
                </a:solidFill>
                <a:latin typeface="Century Gothic" panose="020B0502020202020204" pitchFamily="34" charset="0"/>
              </a:rPr>
              <a:t>el gobierno da sentencia a Javier Elorriaga y al indígena </a:t>
            </a:r>
            <a:r>
              <a:rPr lang="es-MX" sz="1200" dirty="0" err="1">
                <a:solidFill>
                  <a:srgbClr val="993366"/>
                </a:solidFill>
                <a:latin typeface="Century Gothic" panose="020B0502020202020204" pitchFamily="34" charset="0"/>
              </a:rPr>
              <a:t>Entzin</a:t>
            </a:r>
            <a:r>
              <a:rPr lang="es-MX" sz="1200" dirty="0">
                <a:solidFill>
                  <a:srgbClr val="993366"/>
                </a:solidFill>
                <a:latin typeface="Century Gothic" panose="020B0502020202020204" pitchFamily="34" charset="0"/>
              </a:rPr>
              <a:t> acusados </a:t>
            </a:r>
            <a:r>
              <a:rPr lang="es-MX" sz="1200" dirty="0" smtClean="0">
                <a:solidFill>
                  <a:srgbClr val="993366"/>
                </a:solidFill>
                <a:latin typeface="Century Gothic" panose="020B0502020202020204" pitchFamily="34" charset="0"/>
              </a:rPr>
              <a:t>de pertenecer </a:t>
            </a:r>
            <a:r>
              <a:rPr lang="es-MX" sz="1200" dirty="0">
                <a:solidFill>
                  <a:srgbClr val="993366"/>
                </a:solidFill>
                <a:latin typeface="Century Gothic" panose="020B0502020202020204" pitchFamily="34" charset="0"/>
              </a:rPr>
              <a:t>al EZLN y de terrorismo, entre otras acusaciones, </a:t>
            </a:r>
            <a:r>
              <a:rPr lang="es-MX" sz="1200" dirty="0" smtClean="0">
                <a:solidFill>
                  <a:srgbClr val="993366"/>
                </a:solidFill>
                <a:latin typeface="Century Gothic" panose="020B0502020202020204" pitchFamily="34" charset="0"/>
              </a:rPr>
              <a:t>provocando molestia social y se incrementa la violencia en la zona norte del Estado de Chiapas </a:t>
            </a:r>
            <a:r>
              <a:rPr lang="es-MX" sz="1200" b="1" dirty="0" smtClean="0">
                <a:solidFill>
                  <a:srgbClr val="993366"/>
                </a:solidFill>
                <a:latin typeface="Century Gothic" panose="020B0502020202020204" pitchFamily="34" charset="0"/>
              </a:rPr>
              <a:t>-</a:t>
            </a:r>
          </a:p>
        </p:txBody>
      </p:sp>
      <p:sp>
        <p:nvSpPr>
          <p:cNvPr id="28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4169847" y="1710412"/>
            <a:ext cx="1000077" cy="2355796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Se firman los Acuerdos de San Andrés </a:t>
            </a:r>
            <a:r>
              <a:rPr lang="es-MX" sz="1050" dirty="0" err="1" smtClean="0">
                <a:solidFill>
                  <a:srgbClr val="8E006C"/>
                </a:solidFill>
                <a:latin typeface="Tahoma"/>
              </a:rPr>
              <a:t>Larraínzar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 </a:t>
            </a:r>
          </a:p>
          <a:p>
            <a:pPr mar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/>
              </a:rPr>
              <a:t>Primer documento sobre derechos 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y cultura indígena </a:t>
            </a:r>
            <a:r>
              <a:rPr lang="es-MX" sz="1050" dirty="0">
                <a:solidFill>
                  <a:schemeClr val="tx1"/>
                </a:solidFill>
                <a:latin typeface="Times New Roman"/>
              </a:rPr>
              <a:t>en México</a:t>
            </a:r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845970" y="5270421"/>
            <a:ext cx="651045" cy="22011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1° Ene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759520" y="1691378"/>
            <a:ext cx="983679" cy="2374830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Se realiza un Foro Nacional Indígena convocado por el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EZLN</a:t>
            </a:r>
          </a:p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/>
              </a:rPr>
              <a:t>Los participantes acuerdan convocar a la creación del</a:t>
            </a:r>
          </a:p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/>
              </a:rPr>
              <a:t>Congreso Nacional 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Indígena CNI</a:t>
            </a:r>
            <a:endParaRPr lang="es-MX" sz="1050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727190" y="5292345"/>
            <a:ext cx="651045" cy="22011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4-8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Ene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2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2904064" y="1697133"/>
            <a:ext cx="1104562" cy="2369075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Primera Declaración de la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Realidad,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contra el Neoliberalismo y por la</a:t>
            </a:r>
          </a:p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Humanidad</a:t>
            </a:r>
          </a:p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/>
              </a:rPr>
              <a:t>Se llama a la celebración de Encuentros 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Continentales y al 1er Encuentro </a:t>
            </a:r>
            <a:r>
              <a:rPr lang="es-MX" sz="1050" dirty="0">
                <a:solidFill>
                  <a:schemeClr val="tx1"/>
                </a:solidFill>
                <a:latin typeface="Times New Roman"/>
              </a:rPr>
              <a:t>Intercontinental</a:t>
            </a:r>
            <a:endParaRPr lang="es-MX" sz="1050" dirty="0" smtClean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3021946" y="5298100"/>
            <a:ext cx="651045" cy="22011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30 Ene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4529117" y="4966265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Elipse 34"/>
          <p:cNvSpPr/>
          <p:nvPr/>
        </p:nvSpPr>
        <p:spPr>
          <a:xfrm>
            <a:off x="3390166" y="4964019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Elipse 35"/>
          <p:cNvSpPr/>
          <p:nvPr/>
        </p:nvSpPr>
        <p:spPr>
          <a:xfrm>
            <a:off x="2103411" y="4939804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5339610" y="1691378"/>
            <a:ext cx="1000077" cy="2374830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Foro Especial para la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Reforma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del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Estado</a:t>
            </a:r>
          </a:p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Se realiza en </a:t>
            </a:r>
            <a:r>
              <a:rPr lang="es-MX" sz="1050" dirty="0">
                <a:solidFill>
                  <a:schemeClr val="tx1"/>
                </a:solidFill>
                <a:latin typeface="Times New Roman"/>
              </a:rPr>
              <a:t>San 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Cristóbal de las Casas como </a:t>
            </a:r>
            <a:r>
              <a:rPr lang="es-MX" sz="1050" dirty="0">
                <a:solidFill>
                  <a:schemeClr val="tx1"/>
                </a:solidFill>
                <a:latin typeface="Times New Roman"/>
              </a:rPr>
              <a:t>parte de la segunda mesa de negociaciones</a:t>
            </a:r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5419858" y="5281214"/>
            <a:ext cx="759062" cy="30416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30 jun-6 jul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5766396" y="4946607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Subtítulo 2">
            <a:extLst>
              <a:ext uri="{FF2B5EF4-FFF2-40B4-BE49-F238E27FC236}">
                <a16:creationId xmlns:a16="http://schemas.microsoft.com/office/drawing/2014/main" xmlns="" id="{B54E53CF-0A1D-468B-A4BC-ED73320B246D}"/>
              </a:ext>
            </a:extLst>
          </p:cNvPr>
          <p:cNvSpPr txBox="1">
            <a:spLocks/>
          </p:cNvSpPr>
          <p:nvPr/>
        </p:nvSpPr>
        <p:spPr>
          <a:xfrm>
            <a:off x="7263137" y="1244101"/>
            <a:ext cx="2709541" cy="370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1400" b="1" dirty="0" smtClean="0">
                <a:solidFill>
                  <a:schemeClr val="tx1"/>
                </a:solidFill>
                <a:latin typeface="Times New Roman"/>
              </a:rPr>
              <a:t>Suspensión del Diálogo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0166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C6E9AD5-350E-4FC7-BC29-0A27A19D53AF}"/>
              </a:ext>
            </a:extLst>
          </p:cNvPr>
          <p:cNvSpPr txBox="1">
            <a:spLocks/>
          </p:cNvSpPr>
          <p:nvPr/>
        </p:nvSpPr>
        <p:spPr>
          <a:xfrm>
            <a:off x="588394" y="437320"/>
            <a:ext cx="5762708" cy="5187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8E006C"/>
                </a:solidFill>
                <a:latin typeface="Tahoma"/>
              </a:rPr>
              <a:t>Cronología del Conflicto Zapatista</a:t>
            </a:r>
          </a:p>
        </p:txBody>
      </p:sp>
      <p:cxnSp>
        <p:nvCxnSpPr>
          <p:cNvPr id="7" name="Conector recto 6"/>
          <p:cNvCxnSpPr/>
          <p:nvPr/>
        </p:nvCxnSpPr>
        <p:spPr>
          <a:xfrm flipV="1">
            <a:off x="927274" y="4407618"/>
            <a:ext cx="9452860" cy="2052"/>
          </a:xfrm>
          <a:prstGeom prst="line">
            <a:avLst/>
          </a:prstGeom>
          <a:ln w="38100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arcador de texto 35">
            <a:extLst>
              <a:ext uri="{FF2B5EF4-FFF2-40B4-BE49-F238E27FC236}">
                <a16:creationId xmlns:a16="http://schemas.microsoft.com/office/drawing/2014/main" xmlns="" id="{01449542-B079-445F-BFDA-89C13405BDDA}"/>
              </a:ext>
            </a:extLst>
          </p:cNvPr>
          <p:cNvSpPr txBox="1">
            <a:spLocks/>
          </p:cNvSpPr>
          <p:nvPr/>
        </p:nvSpPr>
        <p:spPr>
          <a:xfrm>
            <a:off x="62044" y="4236486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E006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1997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8410390" y="1442666"/>
            <a:ext cx="1135199" cy="2195314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108000" rIns="108000" bIns="108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EL EZLN,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pone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5 condiciones para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reanudar el Diálogo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con el Gobierno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Federal 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9729031" y="1453747"/>
            <a:ext cx="1337143" cy="2195314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108000" rIns="108000" bIns="108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Masacre de  Acteal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Paramilitares irrumpen en </a:t>
            </a:r>
            <a:r>
              <a:rPr lang="es-MX" sz="105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Chenalhó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atacan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indígenas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tzotziles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“Las Abejas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reporta el asesinato de 45 indígenas</a:t>
            </a:r>
          </a:p>
        </p:txBody>
      </p:sp>
      <p:sp>
        <p:nvSpPr>
          <p:cNvPr id="11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8409504" y="4547983"/>
            <a:ext cx="875288" cy="2357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24  Nov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9945498" y="4624378"/>
            <a:ext cx="875288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22 Dic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297360" y="4784385"/>
            <a:ext cx="13465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Cumplimiento de los acuerdos en las mesas de trabajo</a:t>
            </a:r>
          </a:p>
          <a:p>
            <a:r>
              <a:rPr lang="es-MX" sz="90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Instalación de la Comisión de Seguimiento y Verificación</a:t>
            </a:r>
          </a:p>
          <a:p>
            <a:r>
              <a:rPr lang="es-MX" sz="90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Distensión Militar en Chiapas.</a:t>
            </a:r>
          </a:p>
          <a:p>
            <a:r>
              <a:rPr lang="es-MX" sz="90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Liberación de los presos zapatistas.</a:t>
            </a:r>
          </a:p>
          <a:p>
            <a:r>
              <a:rPr lang="es-MX" sz="900" dirty="0" smtClean="0">
                <a:solidFill>
                  <a:srgbClr val="00206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Un comisionado con capacidad de decisión, respeto, etc.</a:t>
            </a:r>
          </a:p>
        </p:txBody>
      </p:sp>
      <p:sp>
        <p:nvSpPr>
          <p:cNvPr id="14" name="Elipse 13"/>
          <p:cNvSpPr/>
          <p:nvPr/>
        </p:nvSpPr>
        <p:spPr>
          <a:xfrm>
            <a:off x="10217895" y="4311953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CuadroTexto 14"/>
          <p:cNvSpPr txBox="1"/>
          <p:nvPr/>
        </p:nvSpPr>
        <p:spPr>
          <a:xfrm>
            <a:off x="10820786" y="6482925"/>
            <a:ext cx="31430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es-MX" sz="1600" dirty="0">
              <a:solidFill>
                <a:srgbClr val="CC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4207080" y="4550854"/>
            <a:ext cx="875288" cy="2357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27 Abr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4229108" y="1469874"/>
            <a:ext cx="972384" cy="2168105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Pedro </a:t>
            </a:r>
            <a:r>
              <a:rPr lang="es-MX" sz="1050" dirty="0" err="1" smtClean="0">
                <a:solidFill>
                  <a:srgbClr val="8E006C"/>
                </a:solidFill>
                <a:latin typeface="Tahoma"/>
              </a:rPr>
              <a:t>Joaquin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 </a:t>
            </a:r>
            <a:r>
              <a:rPr lang="es-MX" sz="1050" dirty="0" err="1" smtClean="0">
                <a:solidFill>
                  <a:srgbClr val="8E006C"/>
                </a:solidFill>
                <a:latin typeface="Tahoma"/>
              </a:rPr>
              <a:t>Coldwel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 sustituye a Marco Antonio Bernal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comisionado para el Diálogo</a:t>
            </a:r>
            <a:endParaRPr lang="es-MX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endParaRPr lang="es-MX" sz="1050" dirty="0">
              <a:solidFill>
                <a:schemeClr val="tx1"/>
              </a:solidFill>
              <a:latin typeface="Tahoma"/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8721405" y="4334628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Elipse 18"/>
          <p:cNvSpPr/>
          <p:nvPr/>
        </p:nvSpPr>
        <p:spPr>
          <a:xfrm>
            <a:off x="5957033" y="4326336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5456715" y="1437680"/>
            <a:ext cx="1198937" cy="2200300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108000" rIns="108000" bIns="108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Segundo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Encuentro Intercontinental por la Humanidad y contra el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Neoliberalismo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España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21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5553894" y="4584936"/>
            <a:ext cx="875288" cy="2357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25 Jul-3 </a:t>
            </a:r>
            <a:r>
              <a:rPr kumimoji="0" lang="es-E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Ago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6936749" y="1435604"/>
            <a:ext cx="1216490" cy="2202376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108000" rIns="108000" bIns="108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Marcha de San Cristóbal de las Casas a la ciudad de México de 1,111 zapatistas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EZLN en el zócalo de la ciudad de México</a:t>
            </a:r>
            <a:endParaRPr lang="es-MX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7293958" y="4288954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6925323" y="4547554"/>
            <a:ext cx="875288" cy="2357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8-12 </a:t>
            </a:r>
            <a:r>
              <a:rPr kumimoji="0" lang="es-E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Sep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6863867" y="4880826"/>
            <a:ext cx="103658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Contra la militarización de las zonas indígenas y en demanda de los acuerdos de San Andrés</a:t>
            </a:r>
            <a:endParaRPr lang="es-MX" sz="900" dirty="0" smtClean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742022" y="4223151"/>
            <a:ext cx="323850" cy="3238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521408" y="4572981"/>
            <a:ext cx="875288" cy="2357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11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Ene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264229" y="1453747"/>
            <a:ext cx="1253833" cy="2184232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108000" rIns="108000" bIns="108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El EZLN rechaza la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contrapropuesta gubernamental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Anuncia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no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regresará a las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negociaciones en tanto no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cumplan los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Acuerdos de San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Andrés</a:t>
            </a:r>
            <a:endParaRPr lang="es-MX" sz="1050" dirty="0">
              <a:solidFill>
                <a:schemeClr val="tx1"/>
              </a:solidFill>
              <a:latin typeface="Tahoma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4566693" y="4290923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Elipse 29"/>
          <p:cNvSpPr/>
          <p:nvPr/>
        </p:nvSpPr>
        <p:spPr>
          <a:xfrm>
            <a:off x="1917616" y="4311953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2795251" y="4572981"/>
            <a:ext cx="875288" cy="235736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25 Abr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2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2703905" y="1453747"/>
            <a:ext cx="1268052" cy="2184232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108000" rIns="108000" bIns="108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200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desplazados choles de la zona Norte de Chiapas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marchan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hacia la capital del estado para reclamar soluciones a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la situación en su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región</a:t>
            </a:r>
          </a:p>
        </p:txBody>
      </p:sp>
      <p:sp>
        <p:nvSpPr>
          <p:cNvPr id="33" name="Elipse 32"/>
          <p:cNvSpPr/>
          <p:nvPr/>
        </p:nvSpPr>
        <p:spPr>
          <a:xfrm>
            <a:off x="3165579" y="4311953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066099" y="3829751"/>
            <a:ext cx="9463177" cy="295718"/>
          </a:xfrm>
          <a:prstGeom prst="rect">
            <a:avLst/>
          </a:prstGeom>
          <a:noFill/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200" b="1" dirty="0" smtClean="0">
                <a:solidFill>
                  <a:srgbClr val="993366"/>
                </a:solidFill>
                <a:latin typeface="Century Gothic" panose="020B0502020202020204" pitchFamily="34" charset="0"/>
              </a:rPr>
              <a:t>-</a:t>
            </a:r>
            <a:r>
              <a:rPr lang="es-MX" sz="1200" dirty="0">
                <a:solidFill>
                  <a:srgbClr val="993366"/>
                </a:solidFill>
                <a:latin typeface="Century Gothic" panose="020B0502020202020204" pitchFamily="34" charset="0"/>
              </a:rPr>
              <a:t> Más de 4.500 indígenas de “Las Abejas” y simpatizantes zapatistas</a:t>
            </a:r>
            <a:r>
              <a:rPr lang="es-MX" sz="1200" dirty="0" smtClean="0">
                <a:solidFill>
                  <a:srgbClr val="993366"/>
                </a:solidFill>
                <a:latin typeface="Century Gothic" panose="020B0502020202020204" pitchFamily="34" charset="0"/>
              </a:rPr>
              <a:t>, huyen </a:t>
            </a:r>
            <a:r>
              <a:rPr lang="es-MX" sz="1200" dirty="0">
                <a:solidFill>
                  <a:srgbClr val="993366"/>
                </a:solidFill>
                <a:latin typeface="Century Gothic" panose="020B0502020202020204" pitchFamily="34" charset="0"/>
              </a:rPr>
              <a:t>de la violencia del municipio de </a:t>
            </a:r>
            <a:r>
              <a:rPr lang="es-MX" sz="1200" dirty="0" err="1" smtClean="0">
                <a:solidFill>
                  <a:srgbClr val="993366"/>
                </a:solidFill>
                <a:latin typeface="Century Gothic" panose="020B0502020202020204" pitchFamily="34" charset="0"/>
              </a:rPr>
              <a:t>Chenalhó</a:t>
            </a:r>
            <a:r>
              <a:rPr lang="es-MX" sz="1200" dirty="0" smtClean="0">
                <a:solidFill>
                  <a:srgbClr val="993366"/>
                </a:solidFill>
                <a:latin typeface="Century Gothic" panose="020B0502020202020204" pitchFamily="34" charset="0"/>
              </a:rPr>
              <a:t> </a:t>
            </a:r>
            <a:r>
              <a:rPr lang="es-MX" sz="1200" b="1" dirty="0" smtClean="0">
                <a:solidFill>
                  <a:srgbClr val="993366"/>
                </a:solidFill>
                <a:latin typeface="Century Gothic" panose="020B0502020202020204" pitchFamily="34" charset="0"/>
              </a:rPr>
              <a:t>-</a:t>
            </a:r>
          </a:p>
        </p:txBody>
      </p:sp>
      <p:sp>
        <p:nvSpPr>
          <p:cNvPr id="35" name="Rectángulo 34"/>
          <p:cNvSpPr/>
          <p:nvPr/>
        </p:nvSpPr>
        <p:spPr>
          <a:xfrm>
            <a:off x="9860002" y="4911070"/>
            <a:ext cx="1207699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Decenas de personas son detenidas acusadas por su presunta</a:t>
            </a:r>
          </a:p>
          <a:p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participación en la matanza de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Acteal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Subtítulo 2">
            <a:extLst>
              <a:ext uri="{FF2B5EF4-FFF2-40B4-BE49-F238E27FC236}">
                <a16:creationId xmlns:a16="http://schemas.microsoft.com/office/drawing/2014/main" xmlns="" id="{B54E53CF-0A1D-468B-A4BC-ED73320B246D}"/>
              </a:ext>
            </a:extLst>
          </p:cNvPr>
          <p:cNvSpPr txBox="1">
            <a:spLocks/>
          </p:cNvSpPr>
          <p:nvPr/>
        </p:nvSpPr>
        <p:spPr>
          <a:xfrm>
            <a:off x="4566693" y="1024425"/>
            <a:ext cx="2709541" cy="370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1400" b="1" dirty="0" smtClean="0">
                <a:solidFill>
                  <a:schemeClr val="tx1"/>
                </a:solidFill>
                <a:latin typeface="Times New Roman"/>
              </a:rPr>
              <a:t>Suspensión del Diálogo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8427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C6E9AD5-350E-4FC7-BC29-0A27A19D53AF}"/>
              </a:ext>
            </a:extLst>
          </p:cNvPr>
          <p:cNvSpPr txBox="1">
            <a:spLocks/>
          </p:cNvSpPr>
          <p:nvPr/>
        </p:nvSpPr>
        <p:spPr>
          <a:xfrm>
            <a:off x="588394" y="437320"/>
            <a:ext cx="5762708" cy="5187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8E006C"/>
                </a:solidFill>
                <a:latin typeface="Tahoma"/>
              </a:rPr>
              <a:t>Cronología del Conflicto Zapatista</a:t>
            </a:r>
          </a:p>
        </p:txBody>
      </p:sp>
      <p:cxnSp>
        <p:nvCxnSpPr>
          <p:cNvPr id="36" name="Conector recto 35"/>
          <p:cNvCxnSpPr>
            <a:stCxn id="37" idx="2"/>
          </p:cNvCxnSpPr>
          <p:nvPr/>
        </p:nvCxnSpPr>
        <p:spPr>
          <a:xfrm>
            <a:off x="402373" y="4328762"/>
            <a:ext cx="11113277" cy="27679"/>
          </a:xfrm>
          <a:prstGeom prst="line">
            <a:avLst/>
          </a:prstGeom>
          <a:ln w="38100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ipse 36"/>
          <p:cNvSpPr/>
          <p:nvPr/>
        </p:nvSpPr>
        <p:spPr>
          <a:xfrm>
            <a:off x="402373" y="4166837"/>
            <a:ext cx="323850" cy="3238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Marcador de texto 35">
            <a:extLst>
              <a:ext uri="{FF2B5EF4-FFF2-40B4-BE49-F238E27FC236}">
                <a16:creationId xmlns:a16="http://schemas.microsoft.com/office/drawing/2014/main" xmlns="" id="{01449542-B079-445F-BFDA-89C13405BDDA}"/>
              </a:ext>
            </a:extLst>
          </p:cNvPr>
          <p:cNvSpPr txBox="1">
            <a:spLocks/>
          </p:cNvSpPr>
          <p:nvPr/>
        </p:nvSpPr>
        <p:spPr>
          <a:xfrm>
            <a:off x="42176" y="3788902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E006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1998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11557003" y="6392042"/>
            <a:ext cx="305838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es-MX" sz="1600" dirty="0">
              <a:solidFill>
                <a:srgbClr val="CC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5425608" y="4205854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4229972" y="4560481"/>
            <a:ext cx="554490" cy="18269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1° </a:t>
            </a:r>
            <a:r>
              <a:rPr lang="es-ES" sz="1200" noProof="0" dirty="0" err="1" smtClean="0">
                <a:solidFill>
                  <a:srgbClr val="454D55"/>
                </a:solidFill>
                <a:latin typeface="Times New Roman"/>
              </a:rPr>
              <a:t>May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2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130864" y="1374038"/>
            <a:ext cx="908894" cy="2298511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108000" rIns="108000" bIns="108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Se crea la Coordinación para el Diálogo, la Conciliación y la Paz en Chiapas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nombra a Emilio Rabasa Gamboa como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Comisionado</a:t>
            </a:r>
            <a:endParaRPr lang="es-MX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Elipse 42"/>
          <p:cNvSpPr/>
          <p:nvPr/>
        </p:nvSpPr>
        <p:spPr>
          <a:xfrm>
            <a:off x="7374822" y="4232226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4" name="Elipse 43"/>
          <p:cNvSpPr/>
          <p:nvPr/>
        </p:nvSpPr>
        <p:spPr>
          <a:xfrm>
            <a:off x="8266674" y="4150705"/>
            <a:ext cx="323850" cy="3238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8000548" y="1370469"/>
            <a:ext cx="894858" cy="2302078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108000" rIns="108000" bIns="108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El Congreso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Estatal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aprueba la ‘Ley de Amnistía para el Desarme de Grupos Civiles en Chiapas”</a:t>
            </a:r>
          </a:p>
        </p:txBody>
      </p:sp>
      <p:sp>
        <p:nvSpPr>
          <p:cNvPr id="46" name="Marcador de texto 35">
            <a:extLst>
              <a:ext uri="{FF2B5EF4-FFF2-40B4-BE49-F238E27FC236}">
                <a16:creationId xmlns:a16="http://schemas.microsoft.com/office/drawing/2014/main" xmlns="" id="{01449542-B079-445F-BFDA-89C13405BDDA}"/>
              </a:ext>
            </a:extLst>
          </p:cNvPr>
          <p:cNvSpPr txBox="1">
            <a:spLocks/>
          </p:cNvSpPr>
          <p:nvPr/>
        </p:nvSpPr>
        <p:spPr>
          <a:xfrm>
            <a:off x="8061481" y="3821570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E006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1999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47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0042260" y="1395397"/>
            <a:ext cx="916080" cy="227714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Consulta Nacional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“Por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el </a:t>
            </a:r>
            <a:r>
              <a:rPr lang="es-MX" sz="1050" dirty="0" err="1" smtClean="0">
                <a:solidFill>
                  <a:srgbClr val="8E006C"/>
                </a:solidFill>
                <a:latin typeface="Tahoma"/>
              </a:rPr>
              <a:t>Reconoci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-miento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 los Pueblos Indios y por el fin de la Guerra de Exterminio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”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48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1044637" y="1397527"/>
            <a:ext cx="915196" cy="227501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II  Encuentro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Sociedad Civil / EZLN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en la Realidad, municipio de Las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Margaritas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49" name="Elipse 48"/>
          <p:cNvSpPr/>
          <p:nvPr/>
        </p:nvSpPr>
        <p:spPr>
          <a:xfrm>
            <a:off x="11484336" y="4236279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8993580" y="1388359"/>
            <a:ext cx="950960" cy="2284188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Cinco mil delegado/as zapatistas salen de los cinco Aguascalientes para promover la Consulta Nacional Z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apatista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51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121199" y="4572524"/>
            <a:ext cx="875288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11 Ene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2" name="Elipse 51"/>
          <p:cNvSpPr/>
          <p:nvPr/>
        </p:nvSpPr>
        <p:spPr>
          <a:xfrm>
            <a:off x="3545405" y="4205015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3" name="Elipse 52"/>
          <p:cNvSpPr/>
          <p:nvPr/>
        </p:nvSpPr>
        <p:spPr>
          <a:xfrm>
            <a:off x="1493933" y="4211907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4" name="Elipse 57"/>
          <p:cNvSpPr/>
          <p:nvPr/>
        </p:nvSpPr>
        <p:spPr>
          <a:xfrm>
            <a:off x="2544467" y="4200359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5" name="Rectángulo 65"/>
          <p:cNvSpPr/>
          <p:nvPr/>
        </p:nvSpPr>
        <p:spPr>
          <a:xfrm>
            <a:off x="1761952" y="4864114"/>
            <a:ext cx="154880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8E006C"/>
              </a:buClr>
            </a:pP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Entre ellas:</a:t>
            </a:r>
          </a:p>
          <a:p>
            <a:pPr marL="171450" lvl="0" indent="-171450">
              <a:buClr>
                <a:srgbClr val="8E006C"/>
              </a:buClr>
              <a:buFont typeface="Arial" panose="020B0604020202020204" pitchFamily="34" charset="0"/>
              <a:buChar char="•"/>
            </a:pP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Cumplimiento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los Acuerdos de San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Andrés</a:t>
            </a:r>
          </a:p>
          <a:p>
            <a:pPr marL="171450" lvl="0" indent="-171450">
              <a:buClr>
                <a:srgbClr val="8E006C"/>
              </a:buClr>
              <a:buFont typeface="Arial" panose="020B0604020202020204" pitchFamily="34" charset="0"/>
              <a:buChar char="•"/>
            </a:pP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espeto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Ley para el Diálogo, la Conciliación y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Paz</a:t>
            </a:r>
          </a:p>
          <a:p>
            <a:pPr marL="171450" lvl="0" indent="-171450">
              <a:buClr>
                <a:srgbClr val="8E006C"/>
              </a:buClr>
              <a:buFont typeface="Arial" panose="020B0604020202020204" pitchFamily="34" charset="0"/>
              <a:buChar char="•"/>
            </a:pP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Reducción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la presencia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militar</a:t>
            </a:r>
          </a:p>
          <a:p>
            <a:pPr marL="171450" lvl="0" indent="-171450">
              <a:buClr>
                <a:srgbClr val="8E006C"/>
              </a:buClr>
              <a:buFont typeface="Arial" panose="020B0604020202020204" pitchFamily="34" charset="0"/>
              <a:buChar char="•"/>
            </a:pP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Desarme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grupos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paramilitares</a:t>
            </a:r>
          </a:p>
          <a:p>
            <a:pPr marL="171450" lvl="0" indent="-171450">
              <a:buClr>
                <a:srgbClr val="8E006C"/>
              </a:buClr>
              <a:buFont typeface="Arial" panose="020B0604020202020204" pitchFamily="34" charset="0"/>
              <a:buChar char="•"/>
            </a:pP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astigo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los autores de la masacre de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Acteal</a:t>
            </a:r>
            <a:endParaRPr lang="es-MX" sz="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6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2212306" y="4593021"/>
            <a:ext cx="875288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22 Feb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7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3170983" y="4584554"/>
            <a:ext cx="875288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11 Abr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8" name="Rectángulo 65"/>
          <p:cNvSpPr/>
          <p:nvPr/>
        </p:nvSpPr>
        <p:spPr>
          <a:xfrm>
            <a:off x="3330937" y="4944943"/>
            <a:ext cx="8503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8E006C"/>
              </a:buClr>
            </a:pP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detienen a nueve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mexicanos y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oce extranjeros son expulsados de país</a:t>
            </a:r>
            <a:endParaRPr lang="es-MX" sz="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9" name="Rectángulo 65"/>
          <p:cNvSpPr/>
          <p:nvPr/>
        </p:nvSpPr>
        <p:spPr>
          <a:xfrm>
            <a:off x="4201446" y="4953100"/>
            <a:ext cx="7323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8E006C"/>
              </a:buClr>
            </a:pP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detienen a 53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personas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0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5210910" y="4576087"/>
            <a:ext cx="875288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>
                <a:solidFill>
                  <a:srgbClr val="454D55"/>
                </a:solidFill>
                <a:latin typeface="Times New Roman"/>
              </a:rPr>
              <a:t>3</a:t>
            </a: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 Jun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1" name="Elipse 105"/>
          <p:cNvSpPr/>
          <p:nvPr/>
        </p:nvSpPr>
        <p:spPr>
          <a:xfrm>
            <a:off x="4424536" y="4205855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2" name="Rectángulo 65"/>
          <p:cNvSpPr/>
          <p:nvPr/>
        </p:nvSpPr>
        <p:spPr>
          <a:xfrm>
            <a:off x="5130856" y="4904873"/>
            <a:ext cx="1036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8E006C"/>
              </a:buClr>
            </a:pP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policías detienen a más de 100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pobladores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3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5978851" y="4601286"/>
            <a:ext cx="875288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7 Jun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4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7031379" y="4626687"/>
            <a:ext cx="875288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10 Jun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5" name="Rectángulo 65"/>
          <p:cNvSpPr/>
          <p:nvPr/>
        </p:nvSpPr>
        <p:spPr>
          <a:xfrm>
            <a:off x="7137033" y="4934145"/>
            <a:ext cx="68754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Mueren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civiles y 2 policías</a:t>
            </a:r>
            <a:endParaRPr lang="es-MX" sz="900" dirty="0" smtClean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6" name="Elipse 55"/>
          <p:cNvSpPr/>
          <p:nvPr/>
        </p:nvSpPr>
        <p:spPr>
          <a:xfrm>
            <a:off x="6416495" y="4232226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7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8073944" y="4630229"/>
            <a:ext cx="656466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24 Feb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8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9209999" y="4634511"/>
            <a:ext cx="656466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12 Mar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9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0181861" y="4634511"/>
            <a:ext cx="656466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21 Mar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0" name="Rectángulo 65"/>
          <p:cNvSpPr/>
          <p:nvPr/>
        </p:nvSpPr>
        <p:spPr>
          <a:xfrm>
            <a:off x="10238198" y="4959376"/>
            <a:ext cx="829622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8E006C"/>
              </a:buClr>
            </a:pP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 más de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2.8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millones personas de México y 48.000 mexicanos viviendo en el extranjero</a:t>
            </a:r>
            <a:endParaRPr lang="es-MX" sz="8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1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1264775" y="4663173"/>
            <a:ext cx="656466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8-9 mayo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2" name="Rectángulo 65"/>
          <p:cNvSpPr/>
          <p:nvPr/>
        </p:nvSpPr>
        <p:spPr>
          <a:xfrm>
            <a:off x="11167856" y="4991960"/>
            <a:ext cx="98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8E006C"/>
              </a:buClr>
            </a:pP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analizar los resultados de la Consulta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Nacional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Elipse 72"/>
          <p:cNvSpPr/>
          <p:nvPr/>
        </p:nvSpPr>
        <p:spPr>
          <a:xfrm>
            <a:off x="10382860" y="4237308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4" name="Elipse 48"/>
          <p:cNvSpPr/>
          <p:nvPr/>
        </p:nvSpPr>
        <p:spPr>
          <a:xfrm>
            <a:off x="9373810" y="4240691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5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5996571" y="1389997"/>
            <a:ext cx="1014268" cy="2284343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El Obispo Samuel Ruiz anuncia la disolución CONAI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Ante los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ataques gubernamentales contra su persona, la Diócesis de San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Cristóbal y la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CONAI</a:t>
            </a:r>
            <a:endParaRPr lang="es-MX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7096357" y="1397527"/>
            <a:ext cx="810500" cy="2275020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err="1" smtClean="0">
                <a:solidFill>
                  <a:srgbClr val="8E006C"/>
                </a:solidFill>
                <a:latin typeface="Tahoma"/>
              </a:rPr>
              <a:t>Desmante-lamiento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del municipio autónomo San Juan de la Libertad, ubicado en El Bosque</a:t>
            </a:r>
          </a:p>
        </p:txBody>
      </p:sp>
      <p:sp>
        <p:nvSpPr>
          <p:cNvPr id="77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2129762" y="1393429"/>
            <a:ext cx="971588" cy="227911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COCOPA y CONAI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Proponen 10 “condiciones indispensables para la reanudación del diálogo”</a:t>
            </a:r>
          </a:p>
        </p:txBody>
      </p:sp>
      <p:sp>
        <p:nvSpPr>
          <p:cNvPr id="78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3191770" y="1388358"/>
            <a:ext cx="811994" cy="228418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err="1" smtClean="0">
                <a:solidFill>
                  <a:srgbClr val="8E006C"/>
                </a:solidFill>
                <a:latin typeface="Tahoma"/>
              </a:rPr>
              <a:t>Desmante-lamiento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del municipio  autónomo Ricardo Flores Magón</a:t>
            </a:r>
          </a:p>
        </p:txBody>
      </p:sp>
      <p:sp>
        <p:nvSpPr>
          <p:cNvPr id="79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4122470" y="1399971"/>
            <a:ext cx="807808" cy="2272576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err="1" smtClean="0">
                <a:solidFill>
                  <a:srgbClr val="8E006C"/>
                </a:solidFill>
                <a:latin typeface="Tahoma"/>
              </a:rPr>
              <a:t>Desmante-lamiento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del municipio autónomo Tierra y Libertad con cabecera en Amparo Agua Tinta </a:t>
            </a:r>
          </a:p>
        </p:txBody>
      </p:sp>
      <p:sp>
        <p:nvSpPr>
          <p:cNvPr id="80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5002281" y="1368545"/>
            <a:ext cx="894858" cy="2304002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Entran en el municipio de Nicolás Ruiz más de mil elementos de las fuerzas de seguridad </a:t>
            </a:r>
          </a:p>
        </p:txBody>
      </p:sp>
      <p:sp>
        <p:nvSpPr>
          <p:cNvPr id="81" name="Subtítulo 2">
            <a:extLst>
              <a:ext uri="{FF2B5EF4-FFF2-40B4-BE49-F238E27FC236}">
                <a16:creationId xmlns:a16="http://schemas.microsoft.com/office/drawing/2014/main" xmlns="" id="{B54E53CF-0A1D-468B-A4BC-ED73320B246D}"/>
              </a:ext>
            </a:extLst>
          </p:cNvPr>
          <p:cNvSpPr txBox="1">
            <a:spLocks/>
          </p:cNvSpPr>
          <p:nvPr/>
        </p:nvSpPr>
        <p:spPr>
          <a:xfrm>
            <a:off x="4578362" y="1005630"/>
            <a:ext cx="2709541" cy="2954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1400" b="1" dirty="0" smtClean="0">
                <a:solidFill>
                  <a:schemeClr val="tx1"/>
                </a:solidFill>
                <a:latin typeface="Times New Roman"/>
              </a:rPr>
              <a:t>Suspensión del Diálogo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82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200101" y="1388358"/>
            <a:ext cx="841140" cy="227840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Toma Posesión como Gobernador del Estado de Chiapas Roberto Albores Guillén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8E006C"/>
              </a:buClr>
              <a:buNone/>
            </a:pP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83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85605" y="4592549"/>
            <a:ext cx="875288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>
                <a:solidFill>
                  <a:srgbClr val="454D55"/>
                </a:solidFill>
                <a:latin typeface="Times New Roman"/>
              </a:rPr>
              <a:t>7</a:t>
            </a: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 Ene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573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C6E9AD5-350E-4FC7-BC29-0A27A19D53AF}"/>
              </a:ext>
            </a:extLst>
          </p:cNvPr>
          <p:cNvSpPr txBox="1">
            <a:spLocks/>
          </p:cNvSpPr>
          <p:nvPr/>
        </p:nvSpPr>
        <p:spPr>
          <a:xfrm>
            <a:off x="588394" y="437320"/>
            <a:ext cx="5762708" cy="5187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8E006C"/>
                </a:solidFill>
                <a:latin typeface="Tahoma"/>
              </a:rPr>
              <a:t>Cronología del Conflicto Zapatista</a:t>
            </a:r>
          </a:p>
        </p:txBody>
      </p:sp>
      <p:cxnSp>
        <p:nvCxnSpPr>
          <p:cNvPr id="4" name="Conector recto 3"/>
          <p:cNvCxnSpPr>
            <a:stCxn id="12" idx="2"/>
          </p:cNvCxnSpPr>
          <p:nvPr/>
        </p:nvCxnSpPr>
        <p:spPr>
          <a:xfrm>
            <a:off x="573450" y="4623184"/>
            <a:ext cx="10630177" cy="45014"/>
          </a:xfrm>
          <a:prstGeom prst="line">
            <a:avLst/>
          </a:prstGeom>
          <a:ln w="38100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1527722" y="6448798"/>
            <a:ext cx="305838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endParaRPr lang="es-MX" sz="1600" dirty="0">
              <a:solidFill>
                <a:srgbClr val="CC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3412996" y="4871035"/>
            <a:ext cx="875288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24-27 </a:t>
            </a:r>
            <a:r>
              <a:rPr lang="es-ES" sz="1200" noProof="0" dirty="0" err="1" smtClean="0">
                <a:solidFill>
                  <a:srgbClr val="454D55"/>
                </a:solidFill>
                <a:latin typeface="Times New Roman"/>
              </a:rPr>
              <a:t>Ago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Marcador de texto 35">
            <a:extLst>
              <a:ext uri="{FF2B5EF4-FFF2-40B4-BE49-F238E27FC236}">
                <a16:creationId xmlns:a16="http://schemas.microsoft.com/office/drawing/2014/main" xmlns="" id="{01449542-B079-445F-BFDA-89C13405BDDA}"/>
              </a:ext>
            </a:extLst>
          </p:cNvPr>
          <p:cNvSpPr txBox="1">
            <a:spLocks/>
          </p:cNvSpPr>
          <p:nvPr/>
        </p:nvSpPr>
        <p:spPr>
          <a:xfrm>
            <a:off x="4553880" y="4132123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dirty="0" smtClean="0">
                <a:solidFill>
                  <a:srgbClr val="8E006C"/>
                </a:solidFill>
                <a:latin typeface="Tahoma"/>
              </a:rPr>
              <a:t>2000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4791738" y="4449710"/>
            <a:ext cx="323850" cy="3238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4539843" y="4863907"/>
            <a:ext cx="756413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4 Feb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2525716" y="4515568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lipse 11"/>
          <p:cNvSpPr/>
          <p:nvPr/>
        </p:nvSpPr>
        <p:spPr>
          <a:xfrm>
            <a:off x="573450" y="4522460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lipse 57"/>
          <p:cNvSpPr/>
          <p:nvPr/>
        </p:nvSpPr>
        <p:spPr>
          <a:xfrm>
            <a:off x="1559443" y="4510912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261150" y="4886640"/>
            <a:ext cx="875288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30 Jul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2193466" y="4886640"/>
            <a:ext cx="875288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26 </a:t>
            </a:r>
            <a:r>
              <a:rPr lang="es-ES" sz="1200" noProof="0" dirty="0" err="1" smtClean="0">
                <a:solidFill>
                  <a:srgbClr val="454D55"/>
                </a:solidFill>
                <a:latin typeface="Times New Roman"/>
              </a:rPr>
              <a:t>Ago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Elipse 105"/>
          <p:cNvSpPr/>
          <p:nvPr/>
        </p:nvSpPr>
        <p:spPr>
          <a:xfrm>
            <a:off x="3632956" y="4516408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216889" y="1663868"/>
            <a:ext cx="888938" cy="2148782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El Congreso local de Chiapas aprueba la propuesta de creación de siete nuevos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municipios, con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desacuerdo de la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oposición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357249" y="4886640"/>
            <a:ext cx="656466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15 jul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209037" y="1663868"/>
            <a:ext cx="776963" cy="2148980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El Congreso de Chiapas aprueba la ley de Derechos y Cultura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Indígena, con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desacuerdo de la oposición</a:t>
            </a:r>
          </a:p>
        </p:txBody>
      </p:sp>
      <p:sp>
        <p:nvSpPr>
          <p:cNvPr id="20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2121069" y="1663670"/>
            <a:ext cx="916937" cy="2148980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Enfrentamiento entre el Ejército y bases de apoyo zapatistas en la comunidad San José la Esperanza, municipio de Las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Margaritas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3189964" y="1663868"/>
            <a:ext cx="1076484" cy="2148980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La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Alta Comisionada de Derechos Humanos de la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ONU visita México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comenta que le inquietan la impunidad,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militarización y l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 administración de justicia en Chiapas</a:t>
            </a:r>
          </a:p>
        </p:txBody>
      </p:sp>
      <p:sp>
        <p:nvSpPr>
          <p:cNvPr id="22" name="Rectángulo 93"/>
          <p:cNvSpPr/>
          <p:nvPr/>
        </p:nvSpPr>
        <p:spPr>
          <a:xfrm>
            <a:off x="2241466" y="5295796"/>
            <a:ext cx="796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Tres indígenas son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detenidos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siete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militares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quedan heridos</a:t>
            </a:r>
            <a:endParaRPr lang="es-MX" sz="900" dirty="0" smtClean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4410513" y="1684270"/>
            <a:ext cx="937692" cy="2152920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La Relatora del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Grupo de Trabajo sobre Pueblos Indios de la ONU, </a:t>
            </a:r>
            <a:endParaRPr lang="es-MX" sz="1050" dirty="0" smtClean="0">
              <a:solidFill>
                <a:srgbClr val="8E006C"/>
              </a:solidFill>
              <a:latin typeface="Tahom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 concluir su visita a México, pide al gobierno mexicano que respete los Acuerdos de San Andrés</a:t>
            </a:r>
          </a:p>
        </p:txBody>
      </p:sp>
      <p:sp>
        <p:nvSpPr>
          <p:cNvPr id="24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5555010" y="4886640"/>
            <a:ext cx="656466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1°. </a:t>
            </a:r>
            <a:r>
              <a:rPr lang="es-ES" sz="1200" dirty="0" err="1" smtClean="0">
                <a:solidFill>
                  <a:srgbClr val="454D55"/>
                </a:solidFill>
                <a:latin typeface="Times New Roman"/>
              </a:rPr>
              <a:t>May</a:t>
            </a: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5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6514158" y="4864841"/>
            <a:ext cx="656466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2 jul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6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7652659" y="4810147"/>
            <a:ext cx="656466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17 oct.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7" name="Rectángulo 65"/>
          <p:cNvSpPr/>
          <p:nvPr/>
        </p:nvSpPr>
        <p:spPr>
          <a:xfrm>
            <a:off x="7530833" y="5208922"/>
            <a:ext cx="919349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8E006C"/>
              </a:buClr>
            </a:pP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trata de desplazados de la comunidad de </a:t>
            </a:r>
            <a:r>
              <a:rPr lang="es-MX" sz="9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Yibeljoj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que desde noviembre de 1997, vivían en el campamento de </a:t>
            </a:r>
            <a:r>
              <a:rPr lang="es-MX" sz="900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Xoyep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8721588" y="4807951"/>
            <a:ext cx="656466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28 oct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9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5476282" y="1684181"/>
            <a:ext cx="835571" cy="2137417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Monseñor Felipe Arizmendi Esquivel, sustituye en la Diócesis de San Cristóbal a Monseñor Samuel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Ruiz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30" name="Elipse 105"/>
          <p:cNvSpPr/>
          <p:nvPr/>
        </p:nvSpPr>
        <p:spPr>
          <a:xfrm>
            <a:off x="7867327" y="4553611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1" name="Elipse 105"/>
          <p:cNvSpPr/>
          <p:nvPr/>
        </p:nvSpPr>
        <p:spPr>
          <a:xfrm>
            <a:off x="6781950" y="4522839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Elipse 105"/>
          <p:cNvSpPr/>
          <p:nvPr/>
        </p:nvSpPr>
        <p:spPr>
          <a:xfrm>
            <a:off x="5764409" y="4555628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6424931" y="1667078"/>
            <a:ext cx="933435" cy="2181215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Elecciones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presidenciales,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s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electo Vicente Fox, postulado por el PAN y el PVEM con el 43.43% de la votación</a:t>
            </a:r>
          </a:p>
        </p:txBody>
      </p:sp>
      <p:sp>
        <p:nvSpPr>
          <p:cNvPr id="34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7507896" y="1676379"/>
            <a:ext cx="926496" cy="2136272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Más de 96 familias desplazadas, miembros de Las Abejas, se reubican cerca de la comunidad de </a:t>
            </a:r>
            <a:r>
              <a:rPr lang="es-MX" sz="1050" dirty="0" err="1">
                <a:solidFill>
                  <a:srgbClr val="8E006C"/>
                </a:solidFill>
                <a:latin typeface="Tahoma"/>
              </a:rPr>
              <a:t>Naranjatik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 Bajo, municipio de </a:t>
            </a:r>
            <a:r>
              <a:rPr lang="es-MX" sz="1050" dirty="0" err="1">
                <a:solidFill>
                  <a:srgbClr val="8E006C"/>
                </a:solidFill>
                <a:latin typeface="Tahoma"/>
              </a:rPr>
              <a:t>Chenalhó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35" name="Elipse 105"/>
          <p:cNvSpPr/>
          <p:nvPr/>
        </p:nvSpPr>
        <p:spPr>
          <a:xfrm>
            <a:off x="8864886" y="4545144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8561796" y="1684181"/>
            <a:ext cx="960869" cy="212846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La PGR detiene a 11 miembros de supuestos grupos paramilitares Paz y Justicia, y Unión Campesina e Indígena Agropecuaria y Forestal</a:t>
            </a:r>
          </a:p>
        </p:txBody>
      </p:sp>
      <p:sp>
        <p:nvSpPr>
          <p:cNvPr id="37" name="Elipse 36"/>
          <p:cNvSpPr/>
          <p:nvPr/>
        </p:nvSpPr>
        <p:spPr>
          <a:xfrm>
            <a:off x="10062566" y="4553718"/>
            <a:ext cx="190500" cy="197831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9642266" y="1663869"/>
            <a:ext cx="888938" cy="2148782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El presidente electo, Vicente Fox, conforma su gabinete. Luis H. Álvarez es nombrado Comisionado para la Paz en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Chiapas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9736292" y="4841695"/>
            <a:ext cx="656466" cy="16408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28 Nov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0" name="Subtítulo 2">
            <a:extLst>
              <a:ext uri="{FF2B5EF4-FFF2-40B4-BE49-F238E27FC236}">
                <a16:creationId xmlns:a16="http://schemas.microsoft.com/office/drawing/2014/main" xmlns="" id="{B54E53CF-0A1D-468B-A4BC-ED73320B246D}"/>
              </a:ext>
            </a:extLst>
          </p:cNvPr>
          <p:cNvSpPr txBox="1">
            <a:spLocks/>
          </p:cNvSpPr>
          <p:nvPr/>
        </p:nvSpPr>
        <p:spPr>
          <a:xfrm>
            <a:off x="4410513" y="1230534"/>
            <a:ext cx="2709541" cy="370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1400" b="1" dirty="0" smtClean="0">
                <a:solidFill>
                  <a:schemeClr val="tx1"/>
                </a:solidFill>
                <a:latin typeface="Times New Roman"/>
              </a:rPr>
              <a:t>Suspensión del Diálogo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1" name="Elipse 57"/>
          <p:cNvSpPr/>
          <p:nvPr/>
        </p:nvSpPr>
        <p:spPr>
          <a:xfrm>
            <a:off x="11044657" y="4546412"/>
            <a:ext cx="190500" cy="186323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0593166" y="4854403"/>
            <a:ext cx="729456" cy="22711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1° Dic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3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0658608" y="1676379"/>
            <a:ext cx="809241" cy="2136272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El presidente electo, Vicente Fox, toma posesión de su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cargo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44" name="Rectángulo 93"/>
          <p:cNvSpPr/>
          <p:nvPr/>
        </p:nvSpPr>
        <p:spPr>
          <a:xfrm>
            <a:off x="10556224" y="5178521"/>
            <a:ext cx="9714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8E006C"/>
              </a:buClr>
            </a:pP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Ordena el retiro de 53 retenes militares de la zona de conflicto y parar los patrullajes y sobrevuelos del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Ejército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12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C6E9AD5-350E-4FC7-BC29-0A27A19D53AF}"/>
              </a:ext>
            </a:extLst>
          </p:cNvPr>
          <p:cNvSpPr txBox="1">
            <a:spLocks/>
          </p:cNvSpPr>
          <p:nvPr/>
        </p:nvSpPr>
        <p:spPr>
          <a:xfrm>
            <a:off x="588394" y="437320"/>
            <a:ext cx="5762708" cy="5187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8E006C"/>
                </a:solidFill>
                <a:latin typeface="Tahoma"/>
              </a:rPr>
              <a:t>Cronología del Conflicto Zapatista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202943" y="4628874"/>
            <a:ext cx="11032321" cy="48095"/>
          </a:xfrm>
          <a:prstGeom prst="line">
            <a:avLst/>
          </a:prstGeom>
          <a:ln w="38100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1331101" y="6335268"/>
            <a:ext cx="310444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endParaRPr lang="es-MX" sz="1600" dirty="0">
              <a:solidFill>
                <a:srgbClr val="CC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2760099" y="4888273"/>
            <a:ext cx="875288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5 Dic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371853" y="4844609"/>
            <a:ext cx="875288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2 Dic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" name="Elipse 105"/>
          <p:cNvSpPr/>
          <p:nvPr/>
        </p:nvSpPr>
        <p:spPr>
          <a:xfrm>
            <a:off x="3098591" y="4533646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206508" y="1732250"/>
            <a:ext cx="1334425" cy="2303281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El EZLN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pide al Ejecutivo tres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señales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para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reiniciar el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diálogo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Cumplimiento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los Acuerdos de San Andrés a través de la aprobación de la ley COCOPA.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Libertad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todos los presos políticos zapatistas.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Cierre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siete campamentos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militares</a:t>
            </a:r>
            <a:endParaRPr lang="es-MX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93"/>
          <p:cNvSpPr/>
          <p:nvPr/>
        </p:nvSpPr>
        <p:spPr>
          <a:xfrm>
            <a:off x="337985" y="5165717"/>
            <a:ext cx="109351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Anuncia caravana zapatista a la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Ciudad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 México para demandar al Congreso de la Unión el cumplimiento de los Acuerdos de San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Andrés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2678412" y="1736017"/>
            <a:ext cx="877582" cy="2299514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El presidente Fox entrega la iniciativa de ley de la COCOPA al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Congreso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14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3986441" y="4903878"/>
            <a:ext cx="656466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20 Dic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6220672" y="4900225"/>
            <a:ext cx="656466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24 Feb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7461891" y="4879755"/>
            <a:ext cx="656466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12 Mar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8676192" y="4877559"/>
            <a:ext cx="656466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28 Mar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3686489" y="1722873"/>
            <a:ext cx="1201755" cy="2312658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El gobernador, Pablo Salazar, deroga la Comisión Estatal para la Remunicipalización </a:t>
            </a:r>
            <a:endParaRPr lang="es-MX" sz="1050" dirty="0" smtClean="0">
              <a:solidFill>
                <a:srgbClr val="8E006C"/>
              </a:solidFill>
              <a:latin typeface="Tahom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Creada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el gobierno de Albores Guillén y que fundó siete nuevos municipios, principalmente en zonas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zapatistas</a:t>
            </a:r>
            <a:endParaRPr lang="es-MX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Elipse 105"/>
          <p:cNvSpPr/>
          <p:nvPr/>
        </p:nvSpPr>
        <p:spPr>
          <a:xfrm>
            <a:off x="6432196" y="4572866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Elipse 105"/>
          <p:cNvSpPr/>
          <p:nvPr/>
        </p:nvSpPr>
        <p:spPr>
          <a:xfrm>
            <a:off x="7676559" y="4580884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105"/>
          <p:cNvSpPr/>
          <p:nvPr/>
        </p:nvSpPr>
        <p:spPr>
          <a:xfrm>
            <a:off x="4195840" y="4572866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4993330" y="1722872"/>
            <a:ext cx="926496" cy="231265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Es desmantelada la base militar de la comunidad de Roberto Barrios, municipio de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Palenque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7259874" y="1722873"/>
            <a:ext cx="926496" cy="2315650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Después de visitar 12 estados de México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,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delegación zapatista es recibida por más de 100 mil personas en el Zócalo de la ciudad de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México</a:t>
            </a:r>
            <a:endParaRPr lang="es-MX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6057781" y="1708023"/>
            <a:ext cx="1054219" cy="2330500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23 Comandantes y el subcomandante Marcos salen de 5 puntos de Chiapas con destino a la ciudad de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México 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25" name="Elipse 105"/>
          <p:cNvSpPr/>
          <p:nvPr/>
        </p:nvSpPr>
        <p:spPr>
          <a:xfrm>
            <a:off x="8870292" y="4580884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8307397" y="1708022"/>
            <a:ext cx="1149873" cy="2330501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El EZLN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interviene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en el Congreso de la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Unión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Quien designa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Fernando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Yáñez interlocutor y se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reúne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Luis H. Álvarez, para iniciar conversaciones sobre el cumplimiento de las condiciones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zapatistas</a:t>
            </a:r>
            <a:endParaRPr lang="es-MX" sz="1050" dirty="0">
              <a:solidFill>
                <a:schemeClr val="tx1"/>
              </a:solidFill>
              <a:latin typeface="Tahoma"/>
            </a:endParaRPr>
          </a:p>
        </p:txBody>
      </p:sp>
      <p:sp>
        <p:nvSpPr>
          <p:cNvPr id="27" name="Marcador de texto 35">
            <a:extLst>
              <a:ext uri="{FF2B5EF4-FFF2-40B4-BE49-F238E27FC236}">
                <a16:creationId xmlns:a16="http://schemas.microsoft.com/office/drawing/2014/main" xmlns="" id="{01449542-B079-445F-BFDA-89C13405BDDA}"/>
              </a:ext>
            </a:extLst>
          </p:cNvPr>
          <p:cNvSpPr txBox="1">
            <a:spLocks/>
          </p:cNvSpPr>
          <p:nvPr/>
        </p:nvSpPr>
        <p:spPr>
          <a:xfrm>
            <a:off x="5063964" y="4149361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dirty="0" smtClean="0">
                <a:solidFill>
                  <a:srgbClr val="8E006C"/>
                </a:solidFill>
                <a:latin typeface="Tahoma"/>
              </a:rPr>
              <a:t>2001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8" name="Elipse 27"/>
          <p:cNvSpPr/>
          <p:nvPr/>
        </p:nvSpPr>
        <p:spPr>
          <a:xfrm>
            <a:off x="5301822" y="4466948"/>
            <a:ext cx="323850" cy="3238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5049927" y="4881145"/>
            <a:ext cx="756413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17 Ene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0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9584702" y="1708021"/>
            <a:ext cx="943511" cy="232750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Se aprueba una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Reforma Constitucional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en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Materia Indígena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31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9702413" y="4877559"/>
            <a:ext cx="830422" cy="18975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25 a  27 Abr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2" name="Elipse 105"/>
          <p:cNvSpPr/>
          <p:nvPr/>
        </p:nvSpPr>
        <p:spPr>
          <a:xfrm>
            <a:off x="9958531" y="4580884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3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0657705" y="1708021"/>
            <a:ext cx="1149873" cy="2330501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El EZLN formalmente desconoce esta reforma constitucional sobre derechos y cultura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indígena. 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  <a:defRPr/>
            </a:pP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Como consecuencia,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rompe el diálogo con el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gobierno</a:t>
            </a:r>
            <a:endParaRPr lang="es-MX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0980034" y="4863724"/>
            <a:ext cx="656466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29 Abr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5" name="Elipse 105"/>
          <p:cNvSpPr/>
          <p:nvPr/>
        </p:nvSpPr>
        <p:spPr>
          <a:xfrm>
            <a:off x="11216469" y="4567049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6" name="Rectángulo 43"/>
          <p:cNvSpPr/>
          <p:nvPr/>
        </p:nvSpPr>
        <p:spPr>
          <a:xfrm>
            <a:off x="9692941" y="5267320"/>
            <a:ext cx="8522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incluyó todo el contenido de la Iniciativa de la Ley de la COCOPA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Subtítulo 2">
            <a:extLst>
              <a:ext uri="{FF2B5EF4-FFF2-40B4-BE49-F238E27FC236}">
                <a16:creationId xmlns:a16="http://schemas.microsoft.com/office/drawing/2014/main" xmlns="" id="{B54E53CF-0A1D-468B-A4BC-ED73320B246D}"/>
              </a:ext>
            </a:extLst>
          </p:cNvPr>
          <p:cNvSpPr txBox="1">
            <a:spLocks/>
          </p:cNvSpPr>
          <p:nvPr/>
        </p:nvSpPr>
        <p:spPr>
          <a:xfrm>
            <a:off x="4942399" y="1249531"/>
            <a:ext cx="2709541" cy="370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1400" b="1" dirty="0" smtClean="0">
                <a:solidFill>
                  <a:schemeClr val="tx1"/>
                </a:solidFill>
                <a:latin typeface="Times New Roman"/>
              </a:rPr>
              <a:t>Suspensión del Diálogo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8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678888" y="1732250"/>
            <a:ext cx="894437" cy="2303280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Toma Posesión como Gobernador del Estado de Chiapas Pablo Abner Salazar </a:t>
            </a:r>
            <a:r>
              <a:rPr lang="es-MX" sz="1050" dirty="0" err="1" smtClean="0">
                <a:solidFill>
                  <a:srgbClr val="8E006C"/>
                </a:solidFill>
                <a:latin typeface="Tahoma"/>
              </a:rPr>
              <a:t>Mendiguchia</a:t>
            </a:r>
            <a:endParaRPr lang="es-MX" sz="1050" dirty="0" smtClean="0">
              <a:solidFill>
                <a:srgbClr val="8E006C"/>
              </a:solidFill>
              <a:latin typeface="Tahoma"/>
            </a:endParaRPr>
          </a:p>
          <a:p>
            <a:pPr marL="0" lvl="0" indent="0" algn="ctr">
              <a:lnSpc>
                <a:spcPct val="110000"/>
              </a:lnSpc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Candidato de la Alianza por Chiapas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39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616418" y="4868654"/>
            <a:ext cx="875288" cy="1670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>
                <a:solidFill>
                  <a:srgbClr val="454D55"/>
                </a:solidFill>
                <a:latin typeface="Times New Roman"/>
              </a:rPr>
              <a:t>8</a:t>
            </a:r>
            <a:r>
              <a:rPr lang="es-ES" sz="1200" noProof="0" dirty="0" smtClean="0">
                <a:solidFill>
                  <a:srgbClr val="454D55"/>
                </a:solidFill>
                <a:latin typeface="Times New Roman"/>
              </a:rPr>
              <a:t> Dic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89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C6E9AD5-350E-4FC7-BC29-0A27A19D53AF}"/>
              </a:ext>
            </a:extLst>
          </p:cNvPr>
          <p:cNvSpPr txBox="1">
            <a:spLocks/>
          </p:cNvSpPr>
          <p:nvPr/>
        </p:nvSpPr>
        <p:spPr>
          <a:xfrm>
            <a:off x="588394" y="437320"/>
            <a:ext cx="5762708" cy="5187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8E006C"/>
                </a:solidFill>
                <a:latin typeface="Tahoma"/>
              </a:rPr>
              <a:t>Cronología del Conflicto Zapatista</a:t>
            </a:r>
          </a:p>
        </p:txBody>
      </p:sp>
      <p:cxnSp>
        <p:nvCxnSpPr>
          <p:cNvPr id="4" name="Conector recto 3"/>
          <p:cNvCxnSpPr>
            <a:stCxn id="10" idx="2"/>
            <a:endCxn id="27" idx="6"/>
          </p:cNvCxnSpPr>
          <p:nvPr/>
        </p:nvCxnSpPr>
        <p:spPr>
          <a:xfrm>
            <a:off x="243401" y="4880520"/>
            <a:ext cx="10943562" cy="31905"/>
          </a:xfrm>
          <a:prstGeom prst="line">
            <a:avLst/>
          </a:prstGeom>
          <a:ln w="38100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1147484" y="6390739"/>
            <a:ext cx="280438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 smtClean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endParaRPr lang="es-MX" sz="1600" dirty="0">
              <a:solidFill>
                <a:srgbClr val="CC006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330790" y="1776876"/>
            <a:ext cx="1164887" cy="2179964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Luis H. Álvarez hace un comunicado sobre la Reforma aprobada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/>
              </a:rPr>
              <a:t>“contiene avances sin 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precedentes, pero </a:t>
            </a:r>
            <a:r>
              <a:rPr lang="es-MX" sz="1050" dirty="0">
                <a:solidFill>
                  <a:schemeClr val="tx1"/>
                </a:solidFill>
                <a:latin typeface="Times New Roman"/>
              </a:rPr>
              <a:t>también ha sido reconocido que deberá profundizarse 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en algunos </a:t>
            </a:r>
            <a:r>
              <a:rPr lang="es-MX" sz="1050" dirty="0">
                <a:solidFill>
                  <a:schemeClr val="tx1"/>
                </a:solidFill>
                <a:latin typeface="Times New Roman"/>
              </a:rPr>
              <a:t>de sus temas centrales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”</a:t>
            </a:r>
            <a:endParaRPr lang="es-MX" sz="1050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8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588058" y="5078593"/>
            <a:ext cx="756413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1° </a:t>
            </a:r>
            <a:r>
              <a:rPr kumimoji="0" lang="es-E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May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Marcador de texto 35">
            <a:extLst>
              <a:ext uri="{FF2B5EF4-FFF2-40B4-BE49-F238E27FC236}">
                <a16:creationId xmlns:a16="http://schemas.microsoft.com/office/drawing/2014/main" xmlns="" id="{01449542-B079-445F-BFDA-89C13405BDDA}"/>
              </a:ext>
            </a:extLst>
          </p:cNvPr>
          <p:cNvSpPr txBox="1">
            <a:spLocks/>
          </p:cNvSpPr>
          <p:nvPr/>
        </p:nvSpPr>
        <p:spPr>
          <a:xfrm>
            <a:off x="118371" y="4297214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dirty="0" smtClean="0">
                <a:solidFill>
                  <a:srgbClr val="8E006C"/>
                </a:solidFill>
                <a:latin typeface="Tahoma"/>
              </a:rPr>
              <a:t>2002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0" name="Elipse 9"/>
          <p:cNvSpPr/>
          <p:nvPr/>
        </p:nvSpPr>
        <p:spPr>
          <a:xfrm>
            <a:off x="243401" y="4718595"/>
            <a:ext cx="323850" cy="3238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Elipse 10"/>
          <p:cNvSpPr/>
          <p:nvPr/>
        </p:nvSpPr>
        <p:spPr>
          <a:xfrm>
            <a:off x="3321778" y="4779799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3086127" y="5086035"/>
            <a:ext cx="818207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30 Jul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3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3022631" y="1756080"/>
            <a:ext cx="917712" cy="220075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Miles de indígenas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bloquean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las principales carreteras de Chiapas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en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rechazo a la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Ley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I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ndígena</a:t>
            </a:r>
          </a:p>
        </p:txBody>
      </p:sp>
      <p:sp>
        <p:nvSpPr>
          <p:cNvPr id="14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4073743" y="1771834"/>
            <a:ext cx="1093826" cy="220075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Se firman acuerdos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entre Abejas y las autoridades del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municipio de </a:t>
            </a:r>
            <a:r>
              <a:rPr lang="es-MX" sz="1050" dirty="0" err="1">
                <a:solidFill>
                  <a:srgbClr val="8E006C"/>
                </a:solidFill>
                <a:latin typeface="Tahoma"/>
              </a:rPr>
              <a:t>Chenalhó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.</a:t>
            </a:r>
          </a:p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Retorno de desplazados a sus comunidades</a:t>
            </a:r>
            <a:r>
              <a:rPr lang="es-MX" sz="1050" dirty="0" smtClean="0">
                <a:solidFill>
                  <a:schemeClr val="tx1"/>
                </a:solidFill>
                <a:latin typeface="Tahoma"/>
              </a:rPr>
              <a:t> </a:t>
            </a:r>
          </a:p>
        </p:txBody>
      </p:sp>
      <p:sp>
        <p:nvSpPr>
          <p:cNvPr id="15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4285955" y="5078593"/>
            <a:ext cx="818207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24 </a:t>
            </a:r>
            <a:r>
              <a:rPr kumimoji="0" lang="es-ES" sz="1200" b="0" i="0" u="none" strike="noStrike" kern="1200" cap="none" spc="0" normalizeH="0" noProof="0" dirty="0" err="1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Ago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7766962" y="1772986"/>
            <a:ext cx="1469851" cy="2183851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El EZLN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condena a los partidos políticos 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principales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por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haber traicionado el espíritu de los Acuerdos de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San Andrés con la ley indígena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aprobada 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Advierte al comisionado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paz que le impedirá entrar a sus territorios</a:t>
            </a:r>
            <a:endParaRPr lang="es-MX" sz="105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2112338" y="4794319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822445" y="5086035"/>
            <a:ext cx="818207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3 Jul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9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630664" y="1756080"/>
            <a:ext cx="1275097" cy="2179964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Llaman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a que los congresos estatales no aprueben la ley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indígena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Los escritores</a:t>
            </a:r>
            <a:r>
              <a:rPr lang="es-MX" sz="1050" dirty="0">
                <a:solidFill>
                  <a:schemeClr val="tx1"/>
                </a:solidFill>
                <a:latin typeface="Times New Roman"/>
              </a:rPr>
              <a:t>, intelectuales, religiosos, académicos, defensores de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/>
              </a:rPr>
              <a:t>los Derechos humanos así como de ONG de México y del 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extranjero</a:t>
            </a:r>
            <a:endParaRPr lang="es-MX" sz="1050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1657245" y="5353617"/>
            <a:ext cx="98340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 embargo la Ley, es aprobada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una mayoría de congresos locales, la</a:t>
            </a:r>
          </a:p>
          <a:p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reforma indígena queda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consumada 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5275972" y="1756078"/>
            <a:ext cx="1012358" cy="220075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Se presenta un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total de 330 controversias constitucionales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acerca de la Ley indígena aprobada</a:t>
            </a:r>
          </a:p>
        </p:txBody>
      </p:sp>
      <p:sp>
        <p:nvSpPr>
          <p:cNvPr id="22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5396245" y="5084464"/>
            <a:ext cx="818207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Jul-Oct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4550582" y="4776428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6427477" y="1756077"/>
            <a:ext cx="1200338" cy="220075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El pleno de la SCJN declara improcedentes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las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controversias constitucionales presentadas contra las reformas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indígenas</a:t>
            </a:r>
          </a:p>
        </p:txBody>
      </p:sp>
      <p:sp>
        <p:nvSpPr>
          <p:cNvPr id="25" name="Elipse 24"/>
          <p:cNvSpPr/>
          <p:nvPr/>
        </p:nvSpPr>
        <p:spPr>
          <a:xfrm>
            <a:off x="9754064" y="4811701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6" name="Elipse 25"/>
          <p:cNvSpPr/>
          <p:nvPr/>
        </p:nvSpPr>
        <p:spPr>
          <a:xfrm>
            <a:off x="872092" y="4772428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Elipse 26"/>
          <p:cNvSpPr/>
          <p:nvPr/>
        </p:nvSpPr>
        <p:spPr>
          <a:xfrm>
            <a:off x="10996463" y="4811701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8" name="Elipse 27"/>
          <p:cNvSpPr/>
          <p:nvPr/>
        </p:nvSpPr>
        <p:spPr>
          <a:xfrm>
            <a:off x="6949031" y="4811701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9" name="Elipse 28"/>
          <p:cNvSpPr/>
          <p:nvPr/>
        </p:nvSpPr>
        <p:spPr>
          <a:xfrm>
            <a:off x="5688744" y="4794319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6635390" y="5084464"/>
            <a:ext cx="818207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6 </a:t>
            </a:r>
            <a:r>
              <a:rPr kumimoji="0" lang="es-ES" sz="1200" b="0" i="0" u="none" strike="noStrike" kern="1200" cap="none" spc="0" normalizeH="0" noProof="0" dirty="0" err="1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Sep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8299087" y="4710061"/>
            <a:ext cx="323850" cy="3238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Marcador de texto 35">
            <a:extLst>
              <a:ext uri="{FF2B5EF4-FFF2-40B4-BE49-F238E27FC236}">
                <a16:creationId xmlns:a16="http://schemas.microsoft.com/office/drawing/2014/main" xmlns="" id="{01449542-B079-445F-BFDA-89C13405BDDA}"/>
              </a:ext>
            </a:extLst>
          </p:cNvPr>
          <p:cNvSpPr txBox="1">
            <a:spLocks/>
          </p:cNvSpPr>
          <p:nvPr/>
        </p:nvSpPr>
        <p:spPr>
          <a:xfrm>
            <a:off x="8090603" y="4303631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E006C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2003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8090603" y="5191516"/>
            <a:ext cx="764478" cy="18033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1°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Ene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4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9361079" y="1771834"/>
            <a:ext cx="965242" cy="220075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Se crea la Comisión para el Desarrollo de los Pueblos Indígenas CDI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En sustitución del Instituto Nacional Indigenista INI</a:t>
            </a:r>
            <a:endParaRPr lang="es-MX" sz="1050" dirty="0">
              <a:solidFill>
                <a:schemeClr val="tx1"/>
              </a:solidFill>
              <a:latin typeface="Times New Roman"/>
            </a:endParaRPr>
          </a:p>
        </p:txBody>
      </p:sp>
      <p:sp>
        <p:nvSpPr>
          <p:cNvPr id="35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9406049" y="5191515"/>
            <a:ext cx="764478" cy="18033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21</a:t>
            </a:r>
            <a:r>
              <a:rPr kumimoji="0" lang="es-E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s-ES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May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6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0442664" y="1766779"/>
            <a:ext cx="1002192" cy="220075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Ante la negativa del reconocimiento de la autonomía indígena se crearon los Cinco Caracoles y las Juntas de Gobierno zapatistas</a:t>
            </a:r>
          </a:p>
        </p:txBody>
      </p:sp>
      <p:sp>
        <p:nvSpPr>
          <p:cNvPr id="37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0609715" y="5129633"/>
            <a:ext cx="818207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8-10 </a:t>
            </a:r>
            <a:r>
              <a:rPr kumimoji="0" lang="es-ES" sz="1200" b="0" i="0" u="none" strike="noStrike" kern="1200" cap="none" spc="0" normalizeH="0" noProof="0" dirty="0" err="1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Ago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8" name="Subtítulo 2">
            <a:extLst>
              <a:ext uri="{FF2B5EF4-FFF2-40B4-BE49-F238E27FC236}">
                <a16:creationId xmlns:a16="http://schemas.microsoft.com/office/drawing/2014/main" xmlns="" id="{B54E53CF-0A1D-468B-A4BC-ED73320B246D}"/>
              </a:ext>
            </a:extLst>
          </p:cNvPr>
          <p:cNvSpPr txBox="1">
            <a:spLocks/>
          </p:cNvSpPr>
          <p:nvPr/>
        </p:nvSpPr>
        <p:spPr>
          <a:xfrm>
            <a:off x="4698141" y="1309764"/>
            <a:ext cx="2709541" cy="370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1400" b="1" dirty="0" smtClean="0">
                <a:solidFill>
                  <a:schemeClr val="tx1"/>
                </a:solidFill>
                <a:latin typeface="Times New Roman"/>
              </a:rPr>
              <a:t>Suspensión del Diálogo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3624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BC6E9AD5-350E-4FC7-BC29-0A27A19D53AF}"/>
              </a:ext>
            </a:extLst>
          </p:cNvPr>
          <p:cNvSpPr txBox="1">
            <a:spLocks/>
          </p:cNvSpPr>
          <p:nvPr/>
        </p:nvSpPr>
        <p:spPr>
          <a:xfrm>
            <a:off x="588394" y="437320"/>
            <a:ext cx="5762708" cy="51870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s-MX" sz="2800" dirty="0">
                <a:solidFill>
                  <a:srgbClr val="8E006C"/>
                </a:solidFill>
                <a:latin typeface="Tahoma"/>
              </a:rPr>
              <a:t>Cronología del Conflicto Zapatista</a:t>
            </a:r>
          </a:p>
        </p:txBody>
      </p:sp>
      <p:cxnSp>
        <p:nvCxnSpPr>
          <p:cNvPr id="5" name="Conector recto 4"/>
          <p:cNvCxnSpPr>
            <a:endCxn id="44" idx="6"/>
          </p:cNvCxnSpPr>
          <p:nvPr/>
        </p:nvCxnSpPr>
        <p:spPr>
          <a:xfrm flipV="1">
            <a:off x="907619" y="4556458"/>
            <a:ext cx="10558751" cy="13520"/>
          </a:xfrm>
          <a:prstGeom prst="line">
            <a:avLst/>
          </a:prstGeom>
          <a:ln w="38100">
            <a:solidFill>
              <a:srgbClr val="99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1353504" y="6342759"/>
            <a:ext cx="335908" cy="3385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1600" dirty="0">
                <a:solidFill>
                  <a:srgbClr val="CC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7491073" y="1468368"/>
            <a:ext cx="891007" cy="2383238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Durante el proceso electoral, Marcos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critica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a los candidatos del PRI, PAN y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PRD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9" name="Elipse 8"/>
          <p:cNvSpPr/>
          <p:nvPr/>
        </p:nvSpPr>
        <p:spPr>
          <a:xfrm>
            <a:off x="6836296" y="4425630"/>
            <a:ext cx="323850" cy="3238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6469160" y="5134126"/>
            <a:ext cx="11150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Marcos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respaldó la lucha de ETA, el grupo separatista vasco de España, acusado de terrorismo, lo que fue considerado un error político y restó a los zapatistas apoyo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internacional</a:t>
            </a:r>
            <a:endParaRPr lang="es-MX" sz="900" dirty="0" smtClean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636059" y="5153245"/>
            <a:ext cx="9811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solidarizó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el movimiento de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 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APPO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de Oaxaca, y de San Salvador Atenco, en el Estado de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México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6514613" y="1479322"/>
            <a:ext cx="836106" cy="2372284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Inicio de la “Otra Campaña”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llama a votar ni a abstenerse</a:t>
            </a:r>
            <a:endParaRPr lang="es-MX" sz="9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Marcador de texto 35">
            <a:extLst>
              <a:ext uri="{FF2B5EF4-FFF2-40B4-BE49-F238E27FC236}">
                <a16:creationId xmlns:a16="http://schemas.microsoft.com/office/drawing/2014/main" xmlns="" id="{01449542-B079-445F-BFDA-89C13405BDDA}"/>
              </a:ext>
            </a:extLst>
          </p:cNvPr>
          <p:cNvSpPr txBox="1">
            <a:spLocks/>
          </p:cNvSpPr>
          <p:nvPr/>
        </p:nvSpPr>
        <p:spPr>
          <a:xfrm>
            <a:off x="4251586" y="4043665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dirty="0" smtClean="0">
                <a:solidFill>
                  <a:srgbClr val="8E006C"/>
                </a:solidFill>
                <a:latin typeface="Tahoma"/>
              </a:rPr>
              <a:t>2005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4453076" y="4422433"/>
            <a:ext cx="323850" cy="3238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5236580" y="1484087"/>
            <a:ext cx="1172686" cy="236751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Sexta Declaración de la Selva Lacandona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Convocatoria a la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creación de la “Otra Campaña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”, espacio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confluencia organizativa no electoral, no partidaria, para cambiar la situación de desigualdad social en el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país</a:t>
            </a:r>
            <a:endParaRPr lang="es-MX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7936109" y="4483907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5464866" y="4774787"/>
            <a:ext cx="818207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30 Jun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8" name="Marcador de texto 35">
            <a:extLst>
              <a:ext uri="{FF2B5EF4-FFF2-40B4-BE49-F238E27FC236}">
                <a16:creationId xmlns:a16="http://schemas.microsoft.com/office/drawing/2014/main" xmlns="" id="{01449542-B079-445F-BFDA-89C13405BDDA}"/>
              </a:ext>
            </a:extLst>
          </p:cNvPr>
          <p:cNvSpPr txBox="1">
            <a:spLocks/>
          </p:cNvSpPr>
          <p:nvPr/>
        </p:nvSpPr>
        <p:spPr>
          <a:xfrm>
            <a:off x="6433254" y="3981254"/>
            <a:ext cx="1042759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dirty="0" smtClean="0">
                <a:solidFill>
                  <a:srgbClr val="8E006C"/>
                </a:solidFill>
                <a:latin typeface="Tahoma"/>
              </a:rPr>
              <a:t>2006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19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6617551" y="4773086"/>
            <a:ext cx="818207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1° Ene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0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2841663" y="1476824"/>
            <a:ext cx="1005935" cy="2377337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99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lleva a cabo una reunión del </a:t>
            </a:r>
            <a:r>
              <a:rPr lang="es-MX" sz="1050" dirty="0">
                <a:solidFill>
                  <a:srgbClr val="99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Congreso Nacional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99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Indígena </a:t>
            </a:r>
            <a:r>
              <a:rPr lang="es-MX" sz="1050" dirty="0" smtClean="0">
                <a:solidFill>
                  <a:srgbClr val="99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</a:t>
            </a:r>
            <a:r>
              <a:rPr lang="es-MX" sz="1050" dirty="0">
                <a:solidFill>
                  <a:srgbClr val="99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Unión </a:t>
            </a:r>
            <a:r>
              <a:rPr lang="es-MX" sz="1050" dirty="0" smtClean="0">
                <a:solidFill>
                  <a:srgbClr val="9933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Hidalgo, Oaxaca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Ratificaron los Acuerdos de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Andrés como “Constitución Indígena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s-MX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1512827" y="5291745"/>
            <a:ext cx="116513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Dos años después de su inicio, el proyecto fue duramente criticado y rechazado por algunas de las comunidades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participantes</a:t>
            </a:r>
            <a:endParaRPr lang="es-MX" sz="900" dirty="0" smtClean="0">
              <a:solidFill>
                <a:srgbClr val="00206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442370" y="1476824"/>
            <a:ext cx="1273510" cy="2377337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El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Gobierno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 Chiapas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y la Unión Europea implementan el “Proyecto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de Desarrollo Social Integrado y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Sostenible de la Selva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Lacandona”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(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PRODESIS)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proyecto sería ejecutado en</a:t>
            </a:r>
            <a:endParaRPr lang="es-MX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Reserva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Montes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Azules</a:t>
            </a:r>
          </a:p>
        </p:txBody>
      </p:sp>
      <p:sp>
        <p:nvSpPr>
          <p:cNvPr id="23" name="Marcador de texto 35">
            <a:extLst>
              <a:ext uri="{FF2B5EF4-FFF2-40B4-BE49-F238E27FC236}">
                <a16:creationId xmlns:a16="http://schemas.microsoft.com/office/drawing/2014/main" xmlns="" id="{01449542-B079-445F-BFDA-89C13405BDDA}"/>
              </a:ext>
            </a:extLst>
          </p:cNvPr>
          <p:cNvSpPr txBox="1">
            <a:spLocks/>
          </p:cNvSpPr>
          <p:nvPr/>
        </p:nvSpPr>
        <p:spPr>
          <a:xfrm>
            <a:off x="451110" y="3982787"/>
            <a:ext cx="665162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600" dirty="0" smtClean="0">
                <a:solidFill>
                  <a:srgbClr val="8E006C"/>
                </a:solidFill>
                <a:latin typeface="Tahoma"/>
              </a:rPr>
              <a:t>2004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8E006C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654726" y="4422433"/>
            <a:ext cx="323850" cy="323850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5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64708" y="1459914"/>
            <a:ext cx="1151889" cy="2394247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S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on quemadas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casas de la comunidad Nuevo San Rafael en la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Reserva de Montes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Azules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Según la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Secretaría de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Reforma Agraria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habitantes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decidieron </a:t>
            </a: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abandonar voluntariamente sus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viviendas y retornar a su lugar de </a:t>
            </a:r>
            <a:r>
              <a:rPr lang="es-MX" sz="105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origen</a:t>
            </a:r>
            <a:endParaRPr lang="es-MX" sz="10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3386163" y="4489661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7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382333" y="4789167"/>
            <a:ext cx="818207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 smtClean="0">
                <a:solidFill>
                  <a:srgbClr val="454D55"/>
                </a:solidFill>
                <a:latin typeface="Times New Roman"/>
              </a:rPr>
              <a:t>22 Ene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8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669357" y="4787466"/>
            <a:ext cx="818207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27 Ene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29" name="Elipse 28"/>
          <p:cNvSpPr/>
          <p:nvPr/>
        </p:nvSpPr>
        <p:spPr>
          <a:xfrm>
            <a:off x="1945367" y="4497156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0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3065867" y="4785251"/>
            <a:ext cx="818207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15-16 </a:t>
            </a:r>
            <a:r>
              <a:rPr kumimoji="0" lang="es-ES" sz="1200" b="0" i="0" u="none" strike="noStrike" kern="1200" cap="none" spc="0" normalizeH="0" noProof="0" dirty="0" err="1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May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5795181" y="4463593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2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3958940" y="1484820"/>
            <a:ext cx="1154925" cy="2366786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El EZLN se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decreta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en Alerta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Roja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Un mes después </a:t>
            </a:r>
            <a:r>
              <a:rPr lang="es-MX" sz="1050" dirty="0">
                <a:solidFill>
                  <a:schemeClr val="tx1"/>
                </a:solidFill>
                <a:latin typeface="Times New Roman"/>
              </a:rPr>
              <a:t>de que Enlace Civil, organización encargada de apoyar proyectos en los</a:t>
            </a: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chemeClr val="tx1"/>
                </a:solidFill>
                <a:latin typeface="Times New Roman"/>
              </a:rPr>
              <a:t>municipios autónomos </a:t>
            </a:r>
            <a:r>
              <a:rPr lang="es-MX" sz="1050" dirty="0" smtClean="0">
                <a:solidFill>
                  <a:schemeClr val="tx1"/>
                </a:solidFill>
                <a:latin typeface="Times New Roman"/>
              </a:rPr>
              <a:t>zapatistas, recibiera acusaciones de lavado de dinero</a:t>
            </a:r>
            <a:endParaRPr lang="es-MX" sz="1050" dirty="0" smtClean="0">
              <a:solidFill>
                <a:schemeClr val="tx1"/>
              </a:solidFill>
              <a:latin typeface="Tahoma"/>
            </a:endParaRPr>
          </a:p>
        </p:txBody>
      </p:sp>
      <p:sp>
        <p:nvSpPr>
          <p:cNvPr id="33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4251586" y="4771015"/>
            <a:ext cx="818207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19 Jun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4" name="Rectángulo 33"/>
          <p:cNvSpPr/>
          <p:nvPr/>
        </p:nvSpPr>
        <p:spPr>
          <a:xfrm>
            <a:off x="3957138" y="5229690"/>
            <a:ext cx="127224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11 de julio se levantó la Alerta Roja. </a:t>
            </a:r>
          </a:p>
          <a:p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zapatistas invitaron a la sociedad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civil nacional </a:t>
            </a:r>
            <a:r>
              <a:rPr lang="es-MX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internacional a retomar el contacto con la estructura </a:t>
            </a:r>
            <a:r>
              <a:rPr lang="es-MX" sz="9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civil zapatista</a:t>
            </a:r>
            <a:endParaRPr lang="es-MX" sz="9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8492250" y="1460295"/>
            <a:ext cx="1192852" cy="2391311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Violento operativo policiaco de desalojo en contra de 30 familias</a:t>
            </a:r>
          </a:p>
          <a:p>
            <a:pPr marL="0" lvl="0" indent="0" algn="ctr">
              <a:lnSpc>
                <a:spcPct val="100000"/>
              </a:lnSpc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zapatistas de la comunidad de los </a:t>
            </a:r>
            <a:r>
              <a:rPr lang="es-MX" sz="1050" dirty="0" err="1">
                <a:solidFill>
                  <a:srgbClr val="8E006C"/>
                </a:solidFill>
                <a:latin typeface="Tahoma"/>
              </a:rPr>
              <a:t>Ch’oles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, municipio autónomo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El Trabajo 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(</a:t>
            </a:r>
            <a:r>
              <a:rPr lang="es-MX" sz="1050" dirty="0" err="1">
                <a:solidFill>
                  <a:srgbClr val="8E006C"/>
                </a:solidFill>
                <a:latin typeface="Tahoma"/>
              </a:rPr>
              <a:t>Tumbalá</a:t>
            </a:r>
            <a:r>
              <a:rPr lang="es-MX" sz="1050" dirty="0">
                <a:solidFill>
                  <a:srgbClr val="8E006C"/>
                </a:solidFill>
                <a:latin typeface="Tahoma"/>
              </a:rPr>
              <a:t>), acusadas de despojo de propiedad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privada</a:t>
            </a:r>
            <a:endParaRPr lang="es-MX" sz="1100" dirty="0" smtClean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36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8866895" y="4721761"/>
            <a:ext cx="818207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5 </a:t>
            </a:r>
            <a:r>
              <a:rPr kumimoji="0" lang="es-ES" sz="1200" b="0" i="0" u="none" strike="noStrike" kern="1200" cap="none" spc="0" normalizeH="0" noProof="0" dirty="0" err="1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Ago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7" name="Elipse 36"/>
          <p:cNvSpPr/>
          <p:nvPr/>
        </p:nvSpPr>
        <p:spPr>
          <a:xfrm>
            <a:off x="9180748" y="4478892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8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9994075" y="4727514"/>
            <a:ext cx="818207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1° Dic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10342432" y="4467393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9792017" y="1464990"/>
            <a:ext cx="955990" cy="2386616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>
                <a:solidFill>
                  <a:srgbClr val="8E006C"/>
                </a:solidFill>
                <a:latin typeface="Tahoma"/>
              </a:rPr>
              <a:t>Toma de posesión de Felipe Calderón </a:t>
            </a: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Hinojosa como Presidente Constitucional de México </a:t>
            </a: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41" name="Subtítulo 2">
            <a:extLst>
              <a:ext uri="{FF2B5EF4-FFF2-40B4-BE49-F238E27FC236}">
                <a16:creationId xmlns:a16="http://schemas.microsoft.com/office/drawing/2014/main" xmlns="" id="{B54E53CF-0A1D-468B-A4BC-ED73320B246D}"/>
              </a:ext>
            </a:extLst>
          </p:cNvPr>
          <p:cNvSpPr txBox="1">
            <a:spLocks/>
          </p:cNvSpPr>
          <p:nvPr/>
        </p:nvSpPr>
        <p:spPr>
          <a:xfrm>
            <a:off x="4369513" y="1167671"/>
            <a:ext cx="2709541" cy="3705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MX" sz="1400" b="1" dirty="0" smtClean="0">
                <a:solidFill>
                  <a:schemeClr val="tx1"/>
                </a:solidFill>
                <a:latin typeface="Times New Roman"/>
              </a:rPr>
              <a:t>Suspensión del Diálogo</a:t>
            </a:r>
            <a:endParaRPr kumimoji="0" lang="es-E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42" name="Marcador de texto 4">
            <a:extLst>
              <a:ext uri="{FF2B5EF4-FFF2-40B4-BE49-F238E27FC236}">
                <a16:creationId xmlns:a16="http://schemas.microsoft.com/office/drawing/2014/main" xmlns="" id="{75A9A999-A5A3-4817-8459-1CB0598066FC}"/>
              </a:ext>
            </a:extLst>
          </p:cNvPr>
          <p:cNvSpPr txBox="1">
            <a:spLocks/>
          </p:cNvSpPr>
          <p:nvPr/>
        </p:nvSpPr>
        <p:spPr>
          <a:xfrm>
            <a:off x="10864858" y="1484087"/>
            <a:ext cx="958406" cy="2367519"/>
          </a:xfrm>
          <a:prstGeom prst="rect">
            <a:avLst/>
          </a:prstGeom>
          <a:solidFill>
            <a:srgbClr val="EAEAEA"/>
          </a:solidFill>
        </p:spPr>
        <p:txBody>
          <a:bodyPr vert="horz" lIns="36000" tIns="36000" rIns="36000" bIns="36000" rtlCol="0" anchor="t" anchorCtr="0">
            <a:normAutofit/>
          </a:bodyPr>
          <a:lstStyle>
            <a:lvl1pPr marL="144000" marR="0" indent="-144000" algn="l" defTabSz="914400" rtl="0" eaLnBrk="1" fontAlgn="auto" latinLnBrk="0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lnSpc>
                <a:spcPct val="110000"/>
              </a:lnSpc>
              <a:spcBef>
                <a:spcPts val="0"/>
              </a:spcBef>
              <a:buClr>
                <a:srgbClr val="8E006C"/>
              </a:buClr>
              <a:buNone/>
            </a:pPr>
            <a:r>
              <a:rPr lang="es-MX" sz="1050" dirty="0" smtClean="0">
                <a:solidFill>
                  <a:srgbClr val="8E006C"/>
                </a:solidFill>
                <a:latin typeface="Tahoma"/>
              </a:rPr>
              <a:t>Toma Posesión como Gobernador del Estado de Chiapas Juan Sabines Guerrero</a:t>
            </a:r>
          </a:p>
          <a:p>
            <a:pPr marL="0" lvl="0" indent="0" algn="ctr">
              <a:lnSpc>
                <a:spcPct val="110000"/>
              </a:lnSpc>
              <a:buClr>
                <a:srgbClr val="8E006C"/>
              </a:buClr>
              <a:buNone/>
            </a:pPr>
            <a:endParaRPr lang="es-MX" sz="1050" dirty="0">
              <a:solidFill>
                <a:srgbClr val="8E006C"/>
              </a:solidFill>
              <a:latin typeface="Tahoma"/>
            </a:endParaRPr>
          </a:p>
        </p:txBody>
      </p:sp>
      <p:sp>
        <p:nvSpPr>
          <p:cNvPr id="43" name="Marcador de texto 22">
            <a:extLst>
              <a:ext uri="{FF2B5EF4-FFF2-40B4-BE49-F238E27FC236}">
                <a16:creationId xmlns:a16="http://schemas.microsoft.com/office/drawing/2014/main" xmlns="" id="{7D0ED027-7E1C-4972-9635-43C3CCBC95EC}"/>
              </a:ext>
            </a:extLst>
          </p:cNvPr>
          <p:cNvSpPr txBox="1">
            <a:spLocks/>
          </p:cNvSpPr>
          <p:nvPr/>
        </p:nvSpPr>
        <p:spPr>
          <a:xfrm>
            <a:off x="10927513" y="4715537"/>
            <a:ext cx="818207" cy="26828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" sz="1200" dirty="0">
                <a:solidFill>
                  <a:srgbClr val="454D55"/>
                </a:solidFill>
                <a:latin typeface="Times New Roman"/>
              </a:rPr>
              <a:t>8</a:t>
            </a:r>
            <a:r>
              <a:rPr kumimoji="0" lang="es-ES" sz="1200" b="0" i="0" u="none" strike="noStrike" kern="1200" cap="none" spc="0" normalizeH="0" noProof="0" dirty="0" smtClean="0">
                <a:ln>
                  <a:noFill/>
                </a:ln>
                <a:solidFill>
                  <a:srgbClr val="454D55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 Dic</a:t>
            </a:r>
            <a:endParaRPr kumimoji="0" lang="es-ES" sz="1200" b="0" i="0" u="none" strike="noStrike" kern="1200" cap="none" spc="0" normalizeH="0" baseline="0" noProof="0" dirty="0">
              <a:ln>
                <a:noFill/>
              </a:ln>
              <a:solidFill>
                <a:srgbClr val="454D55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4" name="Elipse 43"/>
          <p:cNvSpPr/>
          <p:nvPr/>
        </p:nvSpPr>
        <p:spPr>
          <a:xfrm>
            <a:off x="11275870" y="4455734"/>
            <a:ext cx="190500" cy="201447"/>
          </a:xfrm>
          <a:prstGeom prst="ellipse">
            <a:avLst/>
          </a:prstGeom>
          <a:solidFill>
            <a:srgbClr val="99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62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3912</Words>
  <Application>Microsoft Office PowerPoint</Application>
  <PresentationFormat>Panorámica</PresentationFormat>
  <Paragraphs>492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Montserrat</vt:lpstr>
      <vt:lpstr>Montserrat Medium</vt:lpstr>
      <vt:lpstr>Montserrat SemiBold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Usuario</cp:lastModifiedBy>
  <cp:revision>73</cp:revision>
  <cp:lastPrinted>2019-06-26T03:39:32Z</cp:lastPrinted>
  <dcterms:created xsi:type="dcterms:W3CDTF">2018-12-04T03:27:02Z</dcterms:created>
  <dcterms:modified xsi:type="dcterms:W3CDTF">2019-07-29T19:37:12Z</dcterms:modified>
</cp:coreProperties>
</file>